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包图小白体" panose="02010600030101010101" charset="-122"/>
      <p:regular r:id="rId13"/>
    </p:embeddedFont>
    <p:embeddedFont>
      <p:font typeface="可画刀剑如梦" panose="02010600030101010101" charset="-122"/>
      <p:regular r:id="rId14"/>
    </p:embeddedFont>
    <p:embeddedFont>
      <p:font typeface="Calibri" panose="020F0502020204030204" pitchFamily="34" charset="0"/>
      <p:regular r:id="rId15"/>
      <p:bold r:id="rId16"/>
      <p:italic r:id="rId17"/>
      <p:boldItalic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3" d="100"/>
          <a:sy n="73" d="100"/>
        </p:scale>
        <p:origin x="594"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10.pn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4/18/2023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ProbiusOfficial/CTF-QuickStart" TargetMode="External"/><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buuoj.cn/" TargetMode="External"/><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hyperlink" Target="https://buuoj.cn/" TargetMode="External"/><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EFEB"/>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50387" t="49950"/>
          <a:stretch>
            <a:fillRect/>
          </a:stretch>
        </p:blipFill>
        <p:spPr>
          <a:xfrm>
            <a:off x="9270112" y="0"/>
            <a:ext cx="9017888" cy="12076165"/>
          </a:xfrm>
          <a:prstGeom prst="rect">
            <a:avLst/>
          </a:prstGeom>
        </p:spPr>
      </p:pic>
      <p:sp>
        <p:nvSpPr>
          <p:cNvPr id="3" name="TextBox 3"/>
          <p:cNvSpPr txBox="1"/>
          <p:nvPr/>
        </p:nvSpPr>
        <p:spPr>
          <a:xfrm>
            <a:off x="324287" y="1864328"/>
            <a:ext cx="8613424" cy="7220044"/>
          </a:xfrm>
          <a:prstGeom prst="rect">
            <a:avLst/>
          </a:prstGeom>
        </p:spPr>
        <p:txBody>
          <a:bodyPr lIns="0" tIns="0" rIns="0" bIns="0" rtlCol="0" anchor="t">
            <a:spAutoFit/>
          </a:bodyPr>
          <a:lstStyle/>
          <a:p>
            <a:pPr>
              <a:lnSpc>
                <a:spcPts val="5739"/>
              </a:lnSpc>
            </a:pPr>
            <a:r>
              <a:rPr lang="en-US" sz="4099">
                <a:solidFill>
                  <a:srgbClr val="000000"/>
                </a:solidFill>
                <a:latin typeface="包图小白体" panose="02010600030101010101" charset="-122"/>
                <a:ea typeface="包图小白体" panose="02010600030101010101" charset="-122"/>
              </a:rPr>
              <a:t>《​CTF》是由DEFCON全球黑客大会自主研发的一款全新开放世界游戏。</a:t>
            </a:r>
          </a:p>
          <a:p>
            <a:pPr>
              <a:lnSpc>
                <a:spcPts val="5739"/>
              </a:lnSpc>
              <a:spcBef>
                <a:spcPct val="0"/>
              </a:spcBef>
            </a:pPr>
            <a:r>
              <a:rPr lang="en-US" sz="4099">
                <a:solidFill>
                  <a:srgbClr val="000000"/>
                </a:solidFill>
                <a:latin typeface="包图小白体" panose="02010600030101010101" charset="-122"/>
                <a:ea typeface="包图小白体" panose="02010600030101010101" charset="-122"/>
              </a:rPr>
              <a:t>游戏发生在一个被称作「网安圈」的幻想世界，在这里，被神选中的人将授予「最强黑客」，你将扮演一位名为「CTFer」的勇者角色，在自由的旅行中邂逅web、misc、crypto，revers、pwn等同伴们，和他们一起解开谜题，找回失去的Flag——同时，逐步发掘「CTF」的真相</a:t>
            </a:r>
          </a:p>
        </p:txBody>
      </p:sp>
      <p:sp>
        <p:nvSpPr>
          <p:cNvPr id="4" name="TextBox 4"/>
          <p:cNvSpPr txBox="1"/>
          <p:nvPr/>
        </p:nvSpPr>
        <p:spPr>
          <a:xfrm>
            <a:off x="498206" y="159730"/>
            <a:ext cx="6626134" cy="1566490"/>
          </a:xfrm>
          <a:prstGeom prst="rect">
            <a:avLst/>
          </a:prstGeom>
        </p:spPr>
        <p:txBody>
          <a:bodyPr lIns="0" tIns="0" rIns="0" bIns="0" rtlCol="0" anchor="t">
            <a:spAutoFit/>
          </a:bodyPr>
          <a:lstStyle/>
          <a:p>
            <a:pPr algn="ctr">
              <a:lnSpc>
                <a:spcPts val="12880"/>
              </a:lnSpc>
            </a:pPr>
            <a:r>
              <a:rPr lang="en-US" sz="9200">
                <a:solidFill>
                  <a:srgbClr val="000000"/>
                </a:solidFill>
                <a:ea typeface="包图小白体"/>
              </a:rPr>
              <a:t>什么是 CTF</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4EFEB"/>
        </a:solidFill>
        <a:effectLst/>
      </p:bgPr>
    </p:bg>
    <p:spTree>
      <p:nvGrpSpPr>
        <p:cNvPr id="1" name=""/>
        <p:cNvGrpSpPr/>
        <p:nvPr/>
      </p:nvGrpSpPr>
      <p:grpSpPr>
        <a:xfrm>
          <a:off x="0" y="0"/>
          <a:ext cx="0" cy="0"/>
          <a:chOff x="0" y="0"/>
          <a:chExt cx="0" cy="0"/>
        </a:xfrm>
      </p:grpSpPr>
      <p:grpSp>
        <p:nvGrpSpPr>
          <p:cNvPr id="2" name="Group 2"/>
          <p:cNvGrpSpPr/>
          <p:nvPr/>
        </p:nvGrpSpPr>
        <p:grpSpPr>
          <a:xfrm>
            <a:off x="1657705" y="1028700"/>
            <a:ext cx="14215920" cy="8896766"/>
            <a:chOff x="0" y="0"/>
            <a:chExt cx="3744111" cy="2343181"/>
          </a:xfrm>
        </p:grpSpPr>
        <p:sp>
          <p:nvSpPr>
            <p:cNvPr id="3" name="Freeform 3"/>
            <p:cNvSpPr/>
            <p:nvPr/>
          </p:nvSpPr>
          <p:spPr>
            <a:xfrm>
              <a:off x="0" y="0"/>
              <a:ext cx="3744111" cy="2343181"/>
            </a:xfrm>
            <a:custGeom>
              <a:avLst/>
              <a:gdLst/>
              <a:ahLst/>
              <a:cxnLst/>
              <a:rect l="l" t="t" r="r" b="b"/>
              <a:pathLst>
                <a:path w="3744111" h="2343181">
                  <a:moveTo>
                    <a:pt x="27774" y="0"/>
                  </a:moveTo>
                  <a:lnTo>
                    <a:pt x="3716336" y="0"/>
                  </a:lnTo>
                  <a:cubicBezTo>
                    <a:pt x="3723703" y="0"/>
                    <a:pt x="3730767" y="2926"/>
                    <a:pt x="3735976" y="8135"/>
                  </a:cubicBezTo>
                  <a:cubicBezTo>
                    <a:pt x="3741184" y="13344"/>
                    <a:pt x="3744111" y="20408"/>
                    <a:pt x="3744111" y="27774"/>
                  </a:cubicBezTo>
                  <a:lnTo>
                    <a:pt x="3744111" y="2315407"/>
                  </a:lnTo>
                  <a:cubicBezTo>
                    <a:pt x="3744111" y="2322773"/>
                    <a:pt x="3741184" y="2329838"/>
                    <a:pt x="3735976" y="2335046"/>
                  </a:cubicBezTo>
                  <a:cubicBezTo>
                    <a:pt x="3730767" y="2340255"/>
                    <a:pt x="3723703" y="2343181"/>
                    <a:pt x="3716336" y="2343181"/>
                  </a:cubicBezTo>
                  <a:lnTo>
                    <a:pt x="27774" y="2343181"/>
                  </a:lnTo>
                  <a:cubicBezTo>
                    <a:pt x="20408" y="2343181"/>
                    <a:pt x="13344" y="2340255"/>
                    <a:pt x="8135" y="2335046"/>
                  </a:cubicBezTo>
                  <a:cubicBezTo>
                    <a:pt x="2926" y="2329838"/>
                    <a:pt x="0" y="2322773"/>
                    <a:pt x="0" y="2315407"/>
                  </a:cubicBezTo>
                  <a:lnTo>
                    <a:pt x="0" y="27774"/>
                  </a:lnTo>
                  <a:cubicBezTo>
                    <a:pt x="0" y="20408"/>
                    <a:pt x="2926" y="13344"/>
                    <a:pt x="8135" y="8135"/>
                  </a:cubicBezTo>
                  <a:cubicBezTo>
                    <a:pt x="13344" y="2926"/>
                    <a:pt x="20408" y="0"/>
                    <a:pt x="27774" y="0"/>
                  </a:cubicBezTo>
                  <a:close/>
                </a:path>
              </a:pathLst>
            </a:custGeom>
            <a:solidFill>
              <a:srgbClr val="FFFFFF"/>
            </a:solidFill>
          </p:spPr>
        </p:sp>
        <p:sp>
          <p:nvSpPr>
            <p:cNvPr id="4" name="TextBox 4"/>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pic>
        <p:nvPicPr>
          <p:cNvPr id="5" name="Picture 5"/>
          <p:cNvPicPr>
            <a:picLocks noChangeAspect="1"/>
          </p:cNvPicPr>
          <p:nvPr/>
        </p:nvPicPr>
        <p:blipFill>
          <a:blip r:embed="rId2"/>
          <a:srcRect/>
          <a:stretch>
            <a:fillRect/>
          </a:stretch>
        </p:blipFill>
        <p:spPr>
          <a:xfrm>
            <a:off x="2037054" y="1358656"/>
            <a:ext cx="13457222" cy="7569687"/>
          </a:xfrm>
          <a:prstGeom prst="rect">
            <a:avLst/>
          </a:prstGeom>
        </p:spPr>
      </p:pic>
      <p:sp>
        <p:nvSpPr>
          <p:cNvPr id="6" name="TextBox 6"/>
          <p:cNvSpPr txBox="1"/>
          <p:nvPr/>
        </p:nvSpPr>
        <p:spPr>
          <a:xfrm>
            <a:off x="4735030" y="268024"/>
            <a:ext cx="8817939" cy="753027"/>
          </a:xfrm>
          <a:prstGeom prst="rect">
            <a:avLst/>
          </a:prstGeom>
        </p:spPr>
        <p:txBody>
          <a:bodyPr lIns="0" tIns="0" rIns="0" bIns="0" rtlCol="0" anchor="t">
            <a:spAutoFit/>
          </a:bodyPr>
          <a:lstStyle/>
          <a:p>
            <a:pPr>
              <a:lnSpc>
                <a:spcPts val="6368"/>
              </a:lnSpc>
              <a:spcBef>
                <a:spcPct val="0"/>
              </a:spcBef>
            </a:pPr>
            <a:r>
              <a:rPr lang="en-US" sz="4400">
                <a:solidFill>
                  <a:srgbClr val="000000"/>
                </a:solidFill>
                <a:latin typeface="包图小白体" panose="02010600030101010101" charset="-122"/>
                <a:ea typeface="包图小白体" panose="02010600030101010101" charset="-122"/>
              </a:rPr>
              <a:t>本PPT源于项目：CTF快速入门手册</a:t>
            </a:r>
          </a:p>
        </p:txBody>
      </p:sp>
      <p:sp>
        <p:nvSpPr>
          <p:cNvPr id="7" name="TextBox 7"/>
          <p:cNvSpPr txBox="1"/>
          <p:nvPr/>
        </p:nvSpPr>
        <p:spPr>
          <a:xfrm>
            <a:off x="3203569" y="8930680"/>
            <a:ext cx="11124191" cy="815971"/>
          </a:xfrm>
          <a:prstGeom prst="rect">
            <a:avLst/>
          </a:prstGeom>
        </p:spPr>
        <p:txBody>
          <a:bodyPr lIns="0" tIns="0" rIns="0" bIns="0" rtlCol="0" anchor="t">
            <a:spAutoFit/>
          </a:bodyPr>
          <a:lstStyle/>
          <a:p>
            <a:pPr>
              <a:lnSpc>
                <a:spcPts val="6368"/>
              </a:lnSpc>
              <a:spcBef>
                <a:spcPct val="0"/>
              </a:spcBef>
            </a:pPr>
            <a:r>
              <a:rPr lang="en-US" sz="4548">
                <a:solidFill>
                  <a:srgbClr val="545454"/>
                </a:solidFill>
                <a:latin typeface="可画刀剑如梦"/>
                <a:hlinkClick r:id="rId3" tooltip="https://github.com/ProbiusOfficial/CTF-QuickStart"/>
              </a:rPr>
              <a:t>https://github.com/ProbiusOfficial/CTF-QuickStart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EFEB"/>
        </a:solidFill>
        <a:effectLst/>
      </p:bgPr>
    </p:bg>
    <p:spTree>
      <p:nvGrpSpPr>
        <p:cNvPr id="1" name=""/>
        <p:cNvGrpSpPr/>
        <p:nvPr/>
      </p:nvGrpSpPr>
      <p:grpSpPr>
        <a:xfrm>
          <a:off x="0" y="0"/>
          <a:ext cx="0" cy="0"/>
          <a:chOff x="0" y="0"/>
          <a:chExt cx="0" cy="0"/>
        </a:xfrm>
      </p:grpSpPr>
      <p:grpSp>
        <p:nvGrpSpPr>
          <p:cNvPr id="2" name="Group 2"/>
          <p:cNvGrpSpPr/>
          <p:nvPr/>
        </p:nvGrpSpPr>
        <p:grpSpPr>
          <a:xfrm>
            <a:off x="2733668" y="4284062"/>
            <a:ext cx="12863672" cy="6002938"/>
            <a:chOff x="0" y="0"/>
            <a:chExt cx="3387963" cy="1581021"/>
          </a:xfrm>
        </p:grpSpPr>
        <p:sp>
          <p:nvSpPr>
            <p:cNvPr id="3" name="Freeform 3"/>
            <p:cNvSpPr/>
            <p:nvPr/>
          </p:nvSpPr>
          <p:spPr>
            <a:xfrm>
              <a:off x="0" y="0"/>
              <a:ext cx="3387963" cy="1581021"/>
            </a:xfrm>
            <a:custGeom>
              <a:avLst/>
              <a:gdLst/>
              <a:ahLst/>
              <a:cxnLst/>
              <a:rect l="l" t="t" r="r" b="b"/>
              <a:pathLst>
                <a:path w="3387963" h="1581021">
                  <a:moveTo>
                    <a:pt x="30694" y="0"/>
                  </a:moveTo>
                  <a:lnTo>
                    <a:pt x="3357269" y="0"/>
                  </a:lnTo>
                  <a:cubicBezTo>
                    <a:pt x="3374221" y="0"/>
                    <a:pt x="3387963" y="13742"/>
                    <a:pt x="3387963" y="30694"/>
                  </a:cubicBezTo>
                  <a:lnTo>
                    <a:pt x="3387963" y="1550327"/>
                  </a:lnTo>
                  <a:cubicBezTo>
                    <a:pt x="3387963" y="1567279"/>
                    <a:pt x="3374221" y="1581021"/>
                    <a:pt x="3357269" y="1581021"/>
                  </a:cubicBezTo>
                  <a:lnTo>
                    <a:pt x="30694" y="1581021"/>
                  </a:lnTo>
                  <a:cubicBezTo>
                    <a:pt x="13742" y="1581021"/>
                    <a:pt x="0" y="1567279"/>
                    <a:pt x="0" y="1550327"/>
                  </a:cubicBezTo>
                  <a:lnTo>
                    <a:pt x="0" y="30694"/>
                  </a:lnTo>
                  <a:cubicBezTo>
                    <a:pt x="0" y="13742"/>
                    <a:pt x="13742" y="0"/>
                    <a:pt x="30694" y="0"/>
                  </a:cubicBezTo>
                  <a:close/>
                </a:path>
              </a:pathLst>
            </a:custGeom>
            <a:solidFill>
              <a:srgbClr val="FFFFFF">
                <a:alpha val="47843"/>
              </a:srgbClr>
            </a:solidFill>
          </p:spPr>
        </p:sp>
        <p:sp>
          <p:nvSpPr>
            <p:cNvPr id="4" name="TextBox 4"/>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4599193" y="1228871"/>
            <a:ext cx="9089613" cy="1416561"/>
            <a:chOff x="0" y="0"/>
            <a:chExt cx="2393972" cy="373086"/>
          </a:xfrm>
        </p:grpSpPr>
        <p:sp>
          <p:nvSpPr>
            <p:cNvPr id="6" name="Freeform 6"/>
            <p:cNvSpPr/>
            <p:nvPr/>
          </p:nvSpPr>
          <p:spPr>
            <a:xfrm>
              <a:off x="0" y="0"/>
              <a:ext cx="2393972" cy="373086"/>
            </a:xfrm>
            <a:custGeom>
              <a:avLst/>
              <a:gdLst/>
              <a:ahLst/>
              <a:cxnLst/>
              <a:rect l="l" t="t" r="r" b="b"/>
              <a:pathLst>
                <a:path w="2393972" h="373086">
                  <a:moveTo>
                    <a:pt x="43438" y="0"/>
                  </a:moveTo>
                  <a:lnTo>
                    <a:pt x="2350534" y="0"/>
                  </a:lnTo>
                  <a:cubicBezTo>
                    <a:pt x="2374524" y="0"/>
                    <a:pt x="2393972" y="19448"/>
                    <a:pt x="2393972" y="43438"/>
                  </a:cubicBezTo>
                  <a:lnTo>
                    <a:pt x="2393972" y="329648"/>
                  </a:lnTo>
                  <a:cubicBezTo>
                    <a:pt x="2393972" y="353638"/>
                    <a:pt x="2374524" y="373086"/>
                    <a:pt x="2350534" y="373086"/>
                  </a:cubicBezTo>
                  <a:lnTo>
                    <a:pt x="43438" y="373086"/>
                  </a:lnTo>
                  <a:cubicBezTo>
                    <a:pt x="19448" y="373086"/>
                    <a:pt x="0" y="353638"/>
                    <a:pt x="0" y="329648"/>
                  </a:cubicBezTo>
                  <a:lnTo>
                    <a:pt x="0" y="43438"/>
                  </a:lnTo>
                  <a:cubicBezTo>
                    <a:pt x="0" y="19448"/>
                    <a:pt x="19448" y="0"/>
                    <a:pt x="43438" y="0"/>
                  </a:cubicBezTo>
                  <a:close/>
                </a:path>
              </a:pathLst>
            </a:custGeom>
            <a:solidFill>
              <a:srgbClr val="FFFFFF">
                <a:alpha val="47843"/>
              </a:srgbClr>
            </a:solidFill>
          </p:spPr>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5034574" y="1066946"/>
            <a:ext cx="8218853" cy="1443466"/>
          </a:xfrm>
          <a:prstGeom prst="rect">
            <a:avLst/>
          </a:prstGeom>
        </p:spPr>
        <p:txBody>
          <a:bodyPr lIns="0" tIns="0" rIns="0" bIns="0" rtlCol="0" anchor="t">
            <a:spAutoFit/>
          </a:bodyPr>
          <a:lstStyle/>
          <a:p>
            <a:pPr algn="ctr">
              <a:lnSpc>
                <a:spcPts val="11782"/>
              </a:lnSpc>
              <a:spcBef>
                <a:spcPct val="0"/>
              </a:spcBef>
            </a:pPr>
            <a:r>
              <a:rPr lang="en-US" sz="8416">
                <a:solidFill>
                  <a:srgbClr val="000000"/>
                </a:solidFill>
                <a:latin typeface="包图小白体"/>
              </a:rPr>
              <a:t>Thanks to watching</a:t>
            </a:r>
          </a:p>
        </p:txBody>
      </p:sp>
      <p:sp>
        <p:nvSpPr>
          <p:cNvPr id="9" name="TextBox 9"/>
          <p:cNvSpPr txBox="1"/>
          <p:nvPr/>
        </p:nvSpPr>
        <p:spPr>
          <a:xfrm>
            <a:off x="6464718" y="2922576"/>
            <a:ext cx="5358563" cy="815971"/>
          </a:xfrm>
          <a:prstGeom prst="rect">
            <a:avLst/>
          </a:prstGeom>
        </p:spPr>
        <p:txBody>
          <a:bodyPr lIns="0" tIns="0" rIns="0" bIns="0" rtlCol="0" anchor="t">
            <a:spAutoFit/>
          </a:bodyPr>
          <a:lstStyle/>
          <a:p>
            <a:pPr>
              <a:lnSpc>
                <a:spcPts val="6368"/>
              </a:lnSpc>
              <a:spcBef>
                <a:spcPct val="0"/>
              </a:spcBef>
            </a:pPr>
            <a:r>
              <a:rPr lang="en-US" sz="4548">
                <a:solidFill>
                  <a:srgbClr val="545454"/>
                </a:solidFill>
                <a:latin typeface="可画刀剑如梦"/>
              </a:rPr>
              <a:t>Made By 探姬_Official</a:t>
            </a:r>
          </a:p>
        </p:txBody>
      </p:sp>
      <p:pic>
        <p:nvPicPr>
          <p:cNvPr id="11" name="图片 10">
            <a:extLst>
              <a:ext uri="{FF2B5EF4-FFF2-40B4-BE49-F238E27FC236}">
                <a16:creationId xmlns:a16="http://schemas.microsoft.com/office/drawing/2014/main" id="{8CAF3AF6-0449-32D8-4813-8B3927625EAD}"/>
              </a:ext>
            </a:extLst>
          </p:cNvPr>
          <p:cNvPicPr>
            <a:picLocks noChangeAspect="1"/>
          </p:cNvPicPr>
          <p:nvPr/>
        </p:nvPicPr>
        <p:blipFill>
          <a:blip r:embed="rId2"/>
          <a:stretch>
            <a:fillRect/>
          </a:stretch>
        </p:blipFill>
        <p:spPr>
          <a:xfrm>
            <a:off x="3057943" y="4592115"/>
            <a:ext cx="12172114" cy="5687255"/>
          </a:xfrm>
          <a:prstGeom prst="rect">
            <a:avLst/>
          </a:prstGeom>
        </p:spPr>
      </p:pic>
      <p:pic>
        <p:nvPicPr>
          <p:cNvPr id="12" name="图片 11">
            <a:extLst>
              <a:ext uri="{FF2B5EF4-FFF2-40B4-BE49-F238E27FC236}">
                <a16:creationId xmlns:a16="http://schemas.microsoft.com/office/drawing/2014/main" id="{B83B2EA1-682F-5829-8C4F-6235A038B3B9}"/>
              </a:ext>
            </a:extLst>
          </p:cNvPr>
          <p:cNvPicPr>
            <a:picLocks noChangeAspect="1"/>
          </p:cNvPicPr>
          <p:nvPr/>
        </p:nvPicPr>
        <p:blipFill>
          <a:blip r:embed="rId3"/>
          <a:stretch>
            <a:fillRect/>
          </a:stretch>
        </p:blipFill>
        <p:spPr>
          <a:xfrm>
            <a:off x="3077124" y="4561937"/>
            <a:ext cx="12176760" cy="568452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EFEB"/>
        </a:solidFill>
        <a:effectLst/>
      </p:bgPr>
    </p:bg>
    <p:spTree>
      <p:nvGrpSpPr>
        <p:cNvPr id="1" name=""/>
        <p:cNvGrpSpPr/>
        <p:nvPr/>
      </p:nvGrpSpPr>
      <p:grpSpPr>
        <a:xfrm>
          <a:off x="0" y="0"/>
          <a:ext cx="0" cy="0"/>
          <a:chOff x="0" y="0"/>
          <a:chExt cx="0" cy="0"/>
        </a:xfrm>
      </p:grpSpPr>
      <p:sp>
        <p:nvSpPr>
          <p:cNvPr id="2" name="TextBox 2"/>
          <p:cNvSpPr txBox="1"/>
          <p:nvPr/>
        </p:nvSpPr>
        <p:spPr>
          <a:xfrm>
            <a:off x="1028700" y="248864"/>
            <a:ext cx="15728744" cy="7792518"/>
          </a:xfrm>
          <a:prstGeom prst="rect">
            <a:avLst/>
          </a:prstGeom>
        </p:spPr>
        <p:txBody>
          <a:bodyPr lIns="0" tIns="0" rIns="0" bIns="0" rtlCol="0" anchor="t">
            <a:spAutoFit/>
          </a:bodyPr>
          <a:lstStyle/>
          <a:p>
            <a:pPr>
              <a:lnSpc>
                <a:spcPts val="6822"/>
              </a:lnSpc>
              <a:spcBef>
                <a:spcPct val="0"/>
              </a:spcBef>
            </a:pPr>
            <a:r>
              <a:rPr lang="en-US" sz="4873">
                <a:solidFill>
                  <a:srgbClr val="000000"/>
                </a:solidFill>
                <a:latin typeface="包图小白体"/>
              </a:rPr>
              <a:t>- CTF (Capture The Flag)中文一般译作夺旗赛，在网络安全领域中指的是网络安全技术人员之间进行技术竞技的一种比赛形式。CTF起源于1996年DEFCON全球黑客大会，以代替之前黑客们通过相发起真实攻击进行技术比拼的方式。</a:t>
            </a:r>
          </a:p>
          <a:p>
            <a:pPr>
              <a:lnSpc>
                <a:spcPts val="6822"/>
              </a:lnSpc>
              <a:spcBef>
                <a:spcPct val="0"/>
              </a:spcBef>
            </a:pPr>
            <a:r>
              <a:rPr lang="en-US" sz="4873">
                <a:solidFill>
                  <a:srgbClr val="000000"/>
                </a:solidFill>
                <a:latin typeface="包图小白体"/>
              </a:rPr>
              <a:t>- CTF有个人赛和团队赛，在主流比赛中多为团队赛，通常分为五个方向:MISC、CRYPTO、WEB、REVERSE、PWN;</a:t>
            </a:r>
          </a:p>
          <a:p>
            <a:pPr>
              <a:lnSpc>
                <a:spcPts val="6822"/>
              </a:lnSpc>
              <a:spcBef>
                <a:spcPct val="0"/>
              </a:spcBef>
            </a:pPr>
            <a:endParaRPr lang="en-US" sz="4873">
              <a:solidFill>
                <a:srgbClr val="000000"/>
              </a:solidFill>
              <a:latin typeface="包图小白体"/>
            </a:endParaRPr>
          </a:p>
          <a:p>
            <a:pPr>
              <a:lnSpc>
                <a:spcPts val="6822"/>
              </a:lnSpc>
              <a:spcBef>
                <a:spcPct val="0"/>
              </a:spcBef>
            </a:pPr>
            <a:r>
              <a:rPr lang="en-US" sz="4873">
                <a:solidFill>
                  <a:srgbClr val="000000"/>
                </a:solidFill>
                <a:latin typeface="包图小白体"/>
              </a:rPr>
              <a:t>- CTF赛制分多种，常见的为线上解题赛、线下awd</a:t>
            </a:r>
          </a:p>
          <a:p>
            <a:pPr>
              <a:lnSpc>
                <a:spcPts val="6822"/>
              </a:lnSpc>
              <a:spcBef>
                <a:spcPct val="0"/>
              </a:spcBef>
            </a:pPr>
            <a:r>
              <a:rPr lang="en-US" sz="4873">
                <a:solidFill>
                  <a:srgbClr val="000000"/>
                </a:solidFill>
                <a:ea typeface="包图小白体"/>
              </a:rPr>
              <a:t>模式、线下</a:t>
            </a:r>
            <a:r>
              <a:rPr lang="en-US" sz="4873">
                <a:solidFill>
                  <a:srgbClr val="000000"/>
                </a:solidFill>
                <a:latin typeface="包图小白体"/>
              </a:rPr>
              <a:t>awd plus</a:t>
            </a:r>
            <a:r>
              <a:rPr lang="en-US" sz="4873">
                <a:solidFill>
                  <a:srgbClr val="000000"/>
                </a:solidFill>
                <a:ea typeface="包图小白体"/>
              </a:rPr>
              <a:t>模式等。</a:t>
            </a:r>
          </a:p>
        </p:txBody>
      </p:sp>
      <p:pic>
        <p:nvPicPr>
          <p:cNvPr id="3" name="Picture 3"/>
          <p:cNvPicPr>
            <a:picLocks noChangeAspect="1"/>
          </p:cNvPicPr>
          <p:nvPr/>
        </p:nvPicPr>
        <p:blipFill>
          <a:blip r:embed="rId2"/>
          <a:srcRect l="1020" r="1020" b="2026"/>
          <a:stretch>
            <a:fillRect/>
          </a:stretch>
        </p:blipFill>
        <p:spPr>
          <a:xfrm>
            <a:off x="14066193" y="4481597"/>
            <a:ext cx="4445671" cy="620175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EFEB"/>
        </a:solidFill>
        <a:effectLst/>
      </p:bgPr>
    </p:bg>
    <p:spTree>
      <p:nvGrpSpPr>
        <p:cNvPr id="1" name=""/>
        <p:cNvGrpSpPr/>
        <p:nvPr/>
      </p:nvGrpSpPr>
      <p:grpSpPr>
        <a:xfrm>
          <a:off x="0" y="0"/>
          <a:ext cx="0" cy="0"/>
          <a:chOff x="0" y="0"/>
          <a:chExt cx="0" cy="0"/>
        </a:xfrm>
      </p:grpSpPr>
      <p:sp>
        <p:nvSpPr>
          <p:cNvPr id="2" name="TextBox 2"/>
          <p:cNvSpPr txBox="1"/>
          <p:nvPr/>
        </p:nvSpPr>
        <p:spPr>
          <a:xfrm>
            <a:off x="309063" y="373705"/>
            <a:ext cx="17669875" cy="8675195"/>
          </a:xfrm>
          <a:prstGeom prst="rect">
            <a:avLst/>
          </a:prstGeom>
        </p:spPr>
        <p:txBody>
          <a:bodyPr lIns="0" tIns="0" rIns="0" bIns="0" rtlCol="0" anchor="t">
            <a:spAutoFit/>
          </a:bodyPr>
          <a:lstStyle/>
          <a:p>
            <a:pPr>
              <a:lnSpc>
                <a:spcPts val="5880"/>
              </a:lnSpc>
              <a:spcBef>
                <a:spcPct val="0"/>
              </a:spcBef>
            </a:pPr>
            <a:r>
              <a:rPr lang="en-US" sz="4200">
                <a:solidFill>
                  <a:srgbClr val="000000"/>
                </a:solidFill>
                <a:latin typeface="包图小白体" panose="02010600030101010101" charset="-122"/>
                <a:ea typeface="包图小白体" panose="02010600030101010101" charset="-122"/>
              </a:rPr>
              <a:t>赛制主要有下面几种x</a:t>
            </a:r>
          </a:p>
          <a:p>
            <a:pPr marL="906780" lvl="1" indent="-453390">
              <a:lnSpc>
                <a:spcPts val="4955"/>
              </a:lnSpc>
              <a:buFont typeface="Arial"/>
              <a:buChar char="•"/>
            </a:pPr>
            <a:r>
              <a:rPr lang="en-US" sz="4200">
                <a:solidFill>
                  <a:srgbClr val="000000"/>
                </a:solidFill>
                <a:latin typeface="包图小白体" panose="02010600030101010101" charset="-122"/>
                <a:ea typeface="包图小白体" panose="02010600030101010101" charset="-122"/>
              </a:rPr>
              <a:t>线上解题制:目前大多数国内外CTF比赛的主流形式，选手自由组队参赛。题目通常在比赛过程中陆续放出。解出一道题目后，提交题目对应的flag即可得分，比赛结束时分高者获胜。</a:t>
            </a:r>
          </a:p>
          <a:p>
            <a:pPr marL="906780" lvl="1" indent="-453390">
              <a:lnSpc>
                <a:spcPts val="5880"/>
              </a:lnSpc>
              <a:spcBef>
                <a:spcPct val="0"/>
              </a:spcBef>
              <a:buFont typeface="Arial"/>
              <a:buChar char="•"/>
            </a:pPr>
            <a:r>
              <a:rPr lang="en-US" sz="4200">
                <a:solidFill>
                  <a:srgbClr val="000000"/>
                </a:solidFill>
                <a:latin typeface="包图小白体" panose="02010600030101010101" charset="-122"/>
                <a:ea typeface="包图小白体" panose="02010600030101010101" charset="-122"/>
              </a:rPr>
              <a:t>线下awd制:通常为现场比赛，多数CTF决赛的比赛形式，选手自由组队参赛。相比于解题模式，时间更短，比赛中更注重临场反应和解题速度，需要能够快速攻击目标主机的权限，考察团队多方面</a:t>
            </a:r>
          </a:p>
          <a:p>
            <a:pPr>
              <a:lnSpc>
                <a:spcPts val="5880"/>
              </a:lnSpc>
              <a:spcBef>
                <a:spcPct val="0"/>
              </a:spcBef>
            </a:pPr>
            <a:r>
              <a:rPr lang="en-US" sz="4200">
                <a:solidFill>
                  <a:srgbClr val="000000"/>
                </a:solidFill>
                <a:latin typeface="包图小白体" panose="02010600030101010101" charset="-122"/>
                <a:ea typeface="包图小白体" panose="02010600030101010101" charset="-122"/>
              </a:rPr>
              <a:t>的综合安全能力。</a:t>
            </a:r>
          </a:p>
          <a:p>
            <a:pPr marL="906780" lvl="1" indent="-453390">
              <a:lnSpc>
                <a:spcPts val="5880"/>
              </a:lnSpc>
              <a:spcBef>
                <a:spcPct val="0"/>
              </a:spcBef>
              <a:buFont typeface="Arial"/>
              <a:buChar char="•"/>
            </a:pPr>
            <a:r>
              <a:rPr lang="en-US" sz="4200">
                <a:solidFill>
                  <a:srgbClr val="000000"/>
                </a:solidFill>
                <a:latin typeface="包图小白体" panose="02010600030101010101" charset="-122"/>
                <a:ea typeface="包图小白体" panose="02010600030101010101" charset="-122"/>
              </a:rPr>
              <a:t>线下awd plus制(AWDP):静态攻防赛，也可以成为解题</a:t>
            </a:r>
          </a:p>
          <a:p>
            <a:pPr>
              <a:lnSpc>
                <a:spcPts val="5880"/>
              </a:lnSpc>
              <a:spcBef>
                <a:spcPct val="0"/>
              </a:spcBef>
            </a:pPr>
            <a:r>
              <a:rPr lang="en-US" sz="4200">
                <a:solidFill>
                  <a:srgbClr val="000000"/>
                </a:solidFill>
                <a:latin typeface="包图小白体" panose="02010600030101010101" charset="-122"/>
                <a:ea typeface="包图小白体" panose="02010600030101010101" charset="-122"/>
              </a:rPr>
              <a:t>+加固赛，参赛队伍无法直接攻击其他队伍，只有每回合</a:t>
            </a:r>
          </a:p>
          <a:p>
            <a:pPr>
              <a:lnSpc>
                <a:spcPts val="5880"/>
              </a:lnSpc>
              <a:spcBef>
                <a:spcPct val="0"/>
              </a:spcBef>
            </a:pPr>
            <a:r>
              <a:rPr lang="en-US" sz="4200">
                <a:solidFill>
                  <a:srgbClr val="000000"/>
                </a:solidFill>
                <a:latin typeface="包图小白体" panose="02010600030101010101" charset="-122"/>
                <a:ea typeface="包图小白体" panose="02010600030101010101" charset="-122"/>
              </a:rPr>
              <a:t>算分和其他队伍有关。参赛战队可以直接对其他队伍的</a:t>
            </a:r>
          </a:p>
          <a:p>
            <a:pPr>
              <a:lnSpc>
                <a:spcPts val="5880"/>
              </a:lnSpc>
              <a:spcBef>
                <a:spcPct val="0"/>
              </a:spcBef>
            </a:pPr>
            <a:r>
              <a:rPr lang="en-US" sz="4200">
                <a:solidFill>
                  <a:srgbClr val="000000"/>
                </a:solidFill>
                <a:latin typeface="包图小白体" panose="02010600030101010101" charset="-122"/>
                <a:ea typeface="包图小白体" panose="02010600030101010101" charset="-122"/>
              </a:rPr>
              <a:t>gamebox发起攻击，通过ssh登录加固自己gamebox。</a:t>
            </a:r>
          </a:p>
        </p:txBody>
      </p:sp>
      <p:pic>
        <p:nvPicPr>
          <p:cNvPr id="3" name="Picture 3"/>
          <p:cNvPicPr>
            <a:picLocks noChangeAspect="1"/>
          </p:cNvPicPr>
          <p:nvPr/>
        </p:nvPicPr>
        <p:blipFill>
          <a:blip r:embed="rId2"/>
          <a:srcRect/>
          <a:stretch>
            <a:fillRect/>
          </a:stretch>
        </p:blipFill>
        <p:spPr>
          <a:xfrm>
            <a:off x="13854370" y="4365230"/>
            <a:ext cx="4433630" cy="592177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EFEB"/>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537288" y="184499"/>
            <a:ext cx="3228270" cy="3511334"/>
          </a:xfrm>
          <a:prstGeom prst="rect">
            <a:avLst/>
          </a:prstGeom>
        </p:spPr>
      </p:pic>
      <p:sp>
        <p:nvSpPr>
          <p:cNvPr id="3" name="TextBox 3"/>
          <p:cNvSpPr txBox="1"/>
          <p:nvPr/>
        </p:nvSpPr>
        <p:spPr>
          <a:xfrm>
            <a:off x="4473805" y="1679040"/>
            <a:ext cx="11402940" cy="679369"/>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ea typeface="包图小白体"/>
              </a:rPr>
              <a:t>接下来稍微重点一点，就是五大基本方向的小介绍x</a:t>
            </a:r>
          </a:p>
        </p:txBody>
      </p:sp>
      <p:sp>
        <p:nvSpPr>
          <p:cNvPr id="4" name="TextBox 4"/>
          <p:cNvSpPr txBox="1"/>
          <p:nvPr/>
        </p:nvSpPr>
        <p:spPr>
          <a:xfrm>
            <a:off x="4297818" y="3749059"/>
            <a:ext cx="12961482" cy="2216253"/>
          </a:xfrm>
          <a:prstGeom prst="rect">
            <a:avLst/>
          </a:prstGeom>
        </p:spPr>
        <p:txBody>
          <a:bodyPr lIns="0" tIns="0" rIns="0" bIns="0" rtlCol="0" anchor="t">
            <a:spAutoFit/>
          </a:bodyPr>
          <a:lstStyle/>
          <a:p>
            <a:pPr>
              <a:lnSpc>
                <a:spcPts val="4363"/>
              </a:lnSpc>
              <a:spcBef>
                <a:spcPct val="0"/>
              </a:spcBef>
            </a:pPr>
            <a:r>
              <a:rPr lang="en-US" sz="3116">
                <a:solidFill>
                  <a:srgbClr val="545454"/>
                </a:solidFill>
                <a:ea typeface="可画刀剑如梦"/>
              </a:rPr>
              <a:t>安全杂项涉及到古典密码学、编码、隐写术、电子取证、数据分析等广度极高的安全手段及利用方法，选手需要确定手段或者方法，反向的去破译取证从而拿到flag，MISC是CTF比赛中广度最高的方向，需要各个方向都有涉猎。</a:t>
            </a:r>
          </a:p>
        </p:txBody>
      </p:sp>
      <p:sp>
        <p:nvSpPr>
          <p:cNvPr id="5" name="TextBox 5"/>
          <p:cNvSpPr txBox="1"/>
          <p:nvPr/>
        </p:nvSpPr>
        <p:spPr>
          <a:xfrm>
            <a:off x="1614135" y="4097352"/>
            <a:ext cx="2151423" cy="1443466"/>
          </a:xfrm>
          <a:prstGeom prst="rect">
            <a:avLst/>
          </a:prstGeom>
        </p:spPr>
        <p:txBody>
          <a:bodyPr lIns="0" tIns="0" rIns="0" bIns="0" rtlCol="0" anchor="t">
            <a:spAutoFit/>
          </a:bodyPr>
          <a:lstStyle/>
          <a:p>
            <a:pPr algn="ctr">
              <a:lnSpc>
                <a:spcPts val="11782"/>
              </a:lnSpc>
              <a:spcBef>
                <a:spcPct val="0"/>
              </a:spcBef>
            </a:pPr>
            <a:r>
              <a:rPr lang="en-US" sz="8416">
                <a:solidFill>
                  <a:srgbClr val="000000"/>
                </a:solidFill>
                <a:latin typeface="包图小白体"/>
              </a:rPr>
              <a:t>MISC</a:t>
            </a:r>
          </a:p>
        </p:txBody>
      </p:sp>
      <p:sp>
        <p:nvSpPr>
          <p:cNvPr id="6" name="TextBox 6"/>
          <p:cNvSpPr txBox="1"/>
          <p:nvPr/>
        </p:nvSpPr>
        <p:spPr>
          <a:xfrm>
            <a:off x="14494190" y="7281589"/>
            <a:ext cx="2765110" cy="1443466"/>
          </a:xfrm>
          <a:prstGeom prst="rect">
            <a:avLst/>
          </a:prstGeom>
        </p:spPr>
        <p:txBody>
          <a:bodyPr lIns="0" tIns="0" rIns="0" bIns="0" rtlCol="0" anchor="t">
            <a:spAutoFit/>
          </a:bodyPr>
          <a:lstStyle/>
          <a:p>
            <a:pPr algn="ctr">
              <a:lnSpc>
                <a:spcPts val="11782"/>
              </a:lnSpc>
              <a:spcBef>
                <a:spcPct val="0"/>
              </a:spcBef>
            </a:pPr>
            <a:r>
              <a:rPr lang="en-US" sz="8416">
                <a:solidFill>
                  <a:srgbClr val="000000"/>
                </a:solidFill>
                <a:latin typeface="包图小白体"/>
              </a:rPr>
              <a:t>CryPto</a:t>
            </a:r>
          </a:p>
        </p:txBody>
      </p:sp>
      <p:sp>
        <p:nvSpPr>
          <p:cNvPr id="7" name="TextBox 7"/>
          <p:cNvSpPr txBox="1"/>
          <p:nvPr/>
        </p:nvSpPr>
        <p:spPr>
          <a:xfrm>
            <a:off x="1028700" y="6657084"/>
            <a:ext cx="12961482" cy="2768676"/>
          </a:xfrm>
          <a:prstGeom prst="rect">
            <a:avLst/>
          </a:prstGeom>
        </p:spPr>
        <p:txBody>
          <a:bodyPr lIns="0" tIns="0" rIns="0" bIns="0" rtlCol="0" anchor="t">
            <a:spAutoFit/>
          </a:bodyPr>
          <a:lstStyle/>
          <a:p>
            <a:pPr>
              <a:lnSpc>
                <a:spcPts val="4363"/>
              </a:lnSpc>
              <a:spcBef>
                <a:spcPct val="0"/>
              </a:spcBef>
            </a:pPr>
            <a:r>
              <a:rPr lang="en-US" sz="3116">
                <a:solidFill>
                  <a:srgbClr val="545454"/>
                </a:solidFill>
                <a:ea typeface="可画刀剑如梦"/>
              </a:rPr>
              <a:t>密码学简单讲就古典密码和现代密码，当然大多数古典密码的题目目前都被划分到MISC中，目前的密码学反而更偏向现代密码学，常出现分组密码、流密码和公钥密码体制的考察，对初等数学、基本的数论有一定需求。选手通常被给予一个加密程序，抹去明文之后留下的加密过程和输出，要求选手通过密码体制的弱点来还原flag</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EFEB"/>
        </a:solidFill>
        <a:effectLst/>
      </p:bgPr>
    </p:bg>
    <p:spTree>
      <p:nvGrpSpPr>
        <p:cNvPr id="1" name=""/>
        <p:cNvGrpSpPr/>
        <p:nvPr/>
      </p:nvGrpSpPr>
      <p:grpSpPr>
        <a:xfrm>
          <a:off x="0" y="0"/>
          <a:ext cx="0" cy="0"/>
          <a:chOff x="0" y="0"/>
          <a:chExt cx="0" cy="0"/>
        </a:xfrm>
      </p:grpSpPr>
      <p:sp>
        <p:nvSpPr>
          <p:cNvPr id="2" name="TextBox 2"/>
          <p:cNvSpPr txBox="1"/>
          <p:nvPr/>
        </p:nvSpPr>
        <p:spPr>
          <a:xfrm>
            <a:off x="3511076" y="755600"/>
            <a:ext cx="12961482" cy="2216253"/>
          </a:xfrm>
          <a:prstGeom prst="rect">
            <a:avLst/>
          </a:prstGeom>
        </p:spPr>
        <p:txBody>
          <a:bodyPr lIns="0" tIns="0" rIns="0" bIns="0" rtlCol="0" anchor="t">
            <a:spAutoFit/>
          </a:bodyPr>
          <a:lstStyle/>
          <a:p>
            <a:pPr>
              <a:lnSpc>
                <a:spcPts val="4363"/>
              </a:lnSpc>
              <a:spcBef>
                <a:spcPct val="0"/>
              </a:spcBef>
            </a:pPr>
            <a:r>
              <a:rPr lang="en-US" sz="3116">
                <a:solidFill>
                  <a:srgbClr val="545454"/>
                </a:solidFill>
                <a:ea typeface="可画刀剑如梦"/>
              </a:rPr>
              <a:t>涉及到网络应用程序，包括不限于网络体系中前端的各种网页页面  后端涉及到的框架和各种处理程序。题目围绕常见/前沿的漏洞类型包括注入、XSS、文件包含、代码执行、上传、SSRF等，选手通过漏洞直接或者间接拿到shell或者得到某些关键文件从而得到flag</a:t>
            </a:r>
          </a:p>
        </p:txBody>
      </p:sp>
      <p:sp>
        <p:nvSpPr>
          <p:cNvPr id="3" name="TextBox 3"/>
          <p:cNvSpPr txBox="1"/>
          <p:nvPr/>
        </p:nvSpPr>
        <p:spPr>
          <a:xfrm>
            <a:off x="827393" y="1103893"/>
            <a:ext cx="2151423" cy="1443466"/>
          </a:xfrm>
          <a:prstGeom prst="rect">
            <a:avLst/>
          </a:prstGeom>
        </p:spPr>
        <p:txBody>
          <a:bodyPr lIns="0" tIns="0" rIns="0" bIns="0" rtlCol="0" anchor="t">
            <a:spAutoFit/>
          </a:bodyPr>
          <a:lstStyle/>
          <a:p>
            <a:pPr algn="ctr">
              <a:lnSpc>
                <a:spcPts val="11782"/>
              </a:lnSpc>
              <a:spcBef>
                <a:spcPct val="0"/>
              </a:spcBef>
            </a:pPr>
            <a:r>
              <a:rPr lang="en-US" sz="8416">
                <a:solidFill>
                  <a:srgbClr val="000000"/>
                </a:solidFill>
                <a:latin typeface="包图小白体"/>
              </a:rPr>
              <a:t>WEB</a:t>
            </a:r>
          </a:p>
        </p:txBody>
      </p:sp>
      <p:sp>
        <p:nvSpPr>
          <p:cNvPr id="4" name="TextBox 4"/>
          <p:cNvSpPr txBox="1"/>
          <p:nvPr/>
        </p:nvSpPr>
        <p:spPr>
          <a:xfrm>
            <a:off x="14340679" y="4081896"/>
            <a:ext cx="3340775" cy="1443466"/>
          </a:xfrm>
          <a:prstGeom prst="rect">
            <a:avLst/>
          </a:prstGeom>
        </p:spPr>
        <p:txBody>
          <a:bodyPr lIns="0" tIns="0" rIns="0" bIns="0" rtlCol="0" anchor="t">
            <a:spAutoFit/>
          </a:bodyPr>
          <a:lstStyle/>
          <a:p>
            <a:pPr algn="ctr">
              <a:lnSpc>
                <a:spcPts val="11782"/>
              </a:lnSpc>
              <a:spcBef>
                <a:spcPct val="0"/>
              </a:spcBef>
            </a:pPr>
            <a:r>
              <a:rPr lang="en-US" sz="8416">
                <a:solidFill>
                  <a:srgbClr val="000000"/>
                </a:solidFill>
                <a:latin typeface="包图小白体"/>
              </a:rPr>
              <a:t>Reverse</a:t>
            </a:r>
          </a:p>
        </p:txBody>
      </p:sp>
      <p:sp>
        <p:nvSpPr>
          <p:cNvPr id="5" name="TextBox 5"/>
          <p:cNvSpPr txBox="1"/>
          <p:nvPr/>
        </p:nvSpPr>
        <p:spPr>
          <a:xfrm>
            <a:off x="1028700" y="4407834"/>
            <a:ext cx="12961482" cy="1663830"/>
          </a:xfrm>
          <a:prstGeom prst="rect">
            <a:avLst/>
          </a:prstGeom>
        </p:spPr>
        <p:txBody>
          <a:bodyPr lIns="0" tIns="0" rIns="0" bIns="0" rtlCol="0" anchor="t">
            <a:spAutoFit/>
          </a:bodyPr>
          <a:lstStyle/>
          <a:p>
            <a:pPr>
              <a:lnSpc>
                <a:spcPts val="4363"/>
              </a:lnSpc>
              <a:spcBef>
                <a:spcPct val="0"/>
              </a:spcBef>
            </a:pPr>
            <a:r>
              <a:rPr lang="en-US" sz="3116">
                <a:solidFill>
                  <a:srgbClr val="545454"/>
                </a:solidFill>
                <a:ea typeface="可画刀剑如梦"/>
              </a:rPr>
              <a:t>逆向工程﹑涉及到win和linux软件逆向，对已经编译完成的可执行文件进行分析，研究程序的行为和算法，然后以此为依据，计算出出题人想隐藏的Flag</a:t>
            </a:r>
          </a:p>
        </p:txBody>
      </p:sp>
      <p:sp>
        <p:nvSpPr>
          <p:cNvPr id="6" name="TextBox 6"/>
          <p:cNvSpPr txBox="1"/>
          <p:nvPr/>
        </p:nvSpPr>
        <p:spPr>
          <a:xfrm>
            <a:off x="4297818" y="7257908"/>
            <a:ext cx="12961482" cy="1663830"/>
          </a:xfrm>
          <a:prstGeom prst="rect">
            <a:avLst/>
          </a:prstGeom>
        </p:spPr>
        <p:txBody>
          <a:bodyPr lIns="0" tIns="0" rIns="0" bIns="0" rtlCol="0" anchor="t">
            <a:spAutoFit/>
          </a:bodyPr>
          <a:lstStyle/>
          <a:p>
            <a:pPr>
              <a:lnSpc>
                <a:spcPts val="4363"/>
              </a:lnSpc>
              <a:spcBef>
                <a:spcPct val="0"/>
              </a:spcBef>
            </a:pPr>
            <a:r>
              <a:rPr lang="en-US" sz="3116">
                <a:solidFill>
                  <a:srgbClr val="545454"/>
                </a:solidFill>
                <a:latin typeface="可画刀剑如梦"/>
              </a:rPr>
              <a:t>PWN这里是一种拟声词x 砰！🔫 通常指二进制方向，二进制攻击涉及到栈溢出、堆溢出、格式化字符串漏洞等常规的二进制漏洞，选手需要借助这些漏洞获取计算机权限，从而拿到flag</a:t>
            </a:r>
          </a:p>
        </p:txBody>
      </p:sp>
      <p:sp>
        <p:nvSpPr>
          <p:cNvPr id="7" name="TextBox 7"/>
          <p:cNvSpPr txBox="1"/>
          <p:nvPr/>
        </p:nvSpPr>
        <p:spPr>
          <a:xfrm>
            <a:off x="1321418" y="7329990"/>
            <a:ext cx="2151423" cy="1443466"/>
          </a:xfrm>
          <a:prstGeom prst="rect">
            <a:avLst/>
          </a:prstGeom>
        </p:spPr>
        <p:txBody>
          <a:bodyPr lIns="0" tIns="0" rIns="0" bIns="0" rtlCol="0" anchor="t">
            <a:spAutoFit/>
          </a:bodyPr>
          <a:lstStyle/>
          <a:p>
            <a:pPr algn="ctr">
              <a:lnSpc>
                <a:spcPts val="11782"/>
              </a:lnSpc>
              <a:spcBef>
                <a:spcPct val="0"/>
              </a:spcBef>
            </a:pPr>
            <a:r>
              <a:rPr lang="en-US" sz="8416">
                <a:solidFill>
                  <a:srgbClr val="000000"/>
                </a:solidFill>
                <a:latin typeface="包图小白体"/>
              </a:rPr>
              <a:t>PWN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4EFEB"/>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flipH="1">
            <a:off x="0" y="0"/>
            <a:ext cx="3411505" cy="6109612"/>
          </a:xfrm>
          <a:prstGeom prst="rect">
            <a:avLst/>
          </a:prstGeom>
        </p:spPr>
      </p:pic>
      <p:sp>
        <p:nvSpPr>
          <p:cNvPr id="3" name="TextBox 3"/>
          <p:cNvSpPr txBox="1"/>
          <p:nvPr/>
        </p:nvSpPr>
        <p:spPr>
          <a:xfrm>
            <a:off x="3750153" y="2474507"/>
            <a:ext cx="4275291" cy="1443466"/>
          </a:xfrm>
          <a:prstGeom prst="rect">
            <a:avLst/>
          </a:prstGeom>
        </p:spPr>
        <p:txBody>
          <a:bodyPr lIns="0" tIns="0" rIns="0" bIns="0" rtlCol="0" anchor="t">
            <a:spAutoFit/>
          </a:bodyPr>
          <a:lstStyle/>
          <a:p>
            <a:pPr algn="ctr">
              <a:lnSpc>
                <a:spcPts val="11782"/>
              </a:lnSpc>
              <a:spcBef>
                <a:spcPct val="0"/>
              </a:spcBef>
            </a:pPr>
            <a:r>
              <a:rPr lang="en-US" sz="8416">
                <a:solidFill>
                  <a:srgbClr val="000000"/>
                </a:solidFill>
                <a:ea typeface="包图小白体"/>
              </a:rPr>
              <a:t>能力要求</a:t>
            </a:r>
          </a:p>
        </p:txBody>
      </p:sp>
      <p:sp>
        <p:nvSpPr>
          <p:cNvPr id="4" name="TextBox 4"/>
          <p:cNvSpPr txBox="1"/>
          <p:nvPr/>
        </p:nvSpPr>
        <p:spPr>
          <a:xfrm>
            <a:off x="8368344" y="2282341"/>
            <a:ext cx="3990305" cy="2136108"/>
          </a:xfrm>
          <a:prstGeom prst="rect">
            <a:avLst/>
          </a:prstGeom>
        </p:spPr>
        <p:txBody>
          <a:bodyPr lIns="0" tIns="0" rIns="0" bIns="0" rtlCol="0" anchor="t">
            <a:spAutoFit/>
          </a:bodyPr>
          <a:lstStyle/>
          <a:p>
            <a:pPr>
              <a:lnSpc>
                <a:spcPts val="5623"/>
              </a:lnSpc>
            </a:pPr>
            <a:r>
              <a:rPr lang="en-US" sz="4016">
                <a:solidFill>
                  <a:srgbClr val="545454"/>
                </a:solidFill>
                <a:ea typeface="可画刀剑如梦"/>
              </a:rPr>
              <a:t>信息检索能力</a:t>
            </a:r>
          </a:p>
          <a:p>
            <a:pPr>
              <a:lnSpc>
                <a:spcPts val="5623"/>
              </a:lnSpc>
            </a:pPr>
            <a:endParaRPr lang="en-US" sz="4016">
              <a:solidFill>
                <a:srgbClr val="545454"/>
              </a:solidFill>
              <a:ea typeface="可画刀剑如梦"/>
            </a:endParaRPr>
          </a:p>
          <a:p>
            <a:pPr>
              <a:lnSpc>
                <a:spcPts val="5623"/>
              </a:lnSpc>
              <a:spcBef>
                <a:spcPct val="0"/>
              </a:spcBef>
            </a:pPr>
            <a:r>
              <a:rPr lang="en-US" sz="4016">
                <a:solidFill>
                  <a:srgbClr val="545454"/>
                </a:solidFill>
                <a:ea typeface="可画刀剑如梦"/>
              </a:rPr>
              <a:t>学习能力</a:t>
            </a:r>
          </a:p>
        </p:txBody>
      </p:sp>
      <p:sp>
        <p:nvSpPr>
          <p:cNvPr id="5" name="AutoShape 5"/>
          <p:cNvSpPr/>
          <p:nvPr/>
        </p:nvSpPr>
        <p:spPr>
          <a:xfrm flipV="1">
            <a:off x="7846004" y="2636432"/>
            <a:ext cx="522340" cy="275346"/>
          </a:xfrm>
          <a:prstGeom prst="line">
            <a:avLst/>
          </a:prstGeom>
          <a:ln w="38100" cap="flat">
            <a:solidFill>
              <a:srgbClr val="000000"/>
            </a:solidFill>
            <a:prstDash val="solid"/>
            <a:headEnd type="none" w="sm" len="sm"/>
            <a:tailEnd type="arrow" w="med" len="sm"/>
          </a:ln>
        </p:spPr>
      </p:sp>
      <p:sp>
        <p:nvSpPr>
          <p:cNvPr id="6" name="AutoShape 6"/>
          <p:cNvSpPr/>
          <p:nvPr/>
        </p:nvSpPr>
        <p:spPr>
          <a:xfrm>
            <a:off x="7847864" y="3736572"/>
            <a:ext cx="531223" cy="362803"/>
          </a:xfrm>
          <a:prstGeom prst="line">
            <a:avLst/>
          </a:prstGeom>
          <a:ln w="38100" cap="flat">
            <a:solidFill>
              <a:srgbClr val="000000"/>
            </a:solidFill>
            <a:prstDash val="solid"/>
            <a:headEnd type="none" w="sm" len="sm"/>
            <a:tailEnd type="arrow" w="med" len="sm"/>
          </a:ln>
        </p:spPr>
      </p:sp>
      <p:grpSp>
        <p:nvGrpSpPr>
          <p:cNvPr id="7" name="Group 7"/>
          <p:cNvGrpSpPr/>
          <p:nvPr/>
        </p:nvGrpSpPr>
        <p:grpSpPr>
          <a:xfrm>
            <a:off x="168830" y="6377308"/>
            <a:ext cx="9148609" cy="3412985"/>
            <a:chOff x="0" y="0"/>
            <a:chExt cx="2409510" cy="898893"/>
          </a:xfrm>
        </p:grpSpPr>
        <p:sp>
          <p:nvSpPr>
            <p:cNvPr id="8" name="Freeform 8"/>
            <p:cNvSpPr/>
            <p:nvPr/>
          </p:nvSpPr>
          <p:spPr>
            <a:xfrm>
              <a:off x="0" y="0"/>
              <a:ext cx="2409510" cy="898893"/>
            </a:xfrm>
            <a:custGeom>
              <a:avLst/>
              <a:gdLst/>
              <a:ahLst/>
              <a:cxnLst/>
              <a:rect l="l" t="t" r="r" b="b"/>
              <a:pathLst>
                <a:path w="2409510" h="898893">
                  <a:moveTo>
                    <a:pt x="43158" y="0"/>
                  </a:moveTo>
                  <a:lnTo>
                    <a:pt x="2366352" y="0"/>
                  </a:lnTo>
                  <a:cubicBezTo>
                    <a:pt x="2377798" y="0"/>
                    <a:pt x="2388776" y="4547"/>
                    <a:pt x="2396870" y="12641"/>
                  </a:cubicBezTo>
                  <a:cubicBezTo>
                    <a:pt x="2404963" y="20734"/>
                    <a:pt x="2409510" y="31712"/>
                    <a:pt x="2409510" y="43158"/>
                  </a:cubicBezTo>
                  <a:lnTo>
                    <a:pt x="2409510" y="855735"/>
                  </a:lnTo>
                  <a:cubicBezTo>
                    <a:pt x="2409510" y="879571"/>
                    <a:pt x="2390188" y="898893"/>
                    <a:pt x="2366352" y="898893"/>
                  </a:cubicBezTo>
                  <a:lnTo>
                    <a:pt x="43158" y="898893"/>
                  </a:lnTo>
                  <a:cubicBezTo>
                    <a:pt x="19323" y="898893"/>
                    <a:pt x="0" y="879571"/>
                    <a:pt x="0" y="855735"/>
                  </a:cubicBezTo>
                  <a:lnTo>
                    <a:pt x="0" y="43158"/>
                  </a:lnTo>
                  <a:cubicBezTo>
                    <a:pt x="0" y="19323"/>
                    <a:pt x="19323" y="0"/>
                    <a:pt x="43158" y="0"/>
                  </a:cubicBezTo>
                  <a:close/>
                </a:path>
              </a:pathLst>
            </a:custGeom>
            <a:solidFill>
              <a:srgbClr val="F4E9D6"/>
            </a:solidFill>
          </p:spPr>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659"/>
                </a:lnSpc>
                <a:spcBef>
                  <a:spcPct val="0"/>
                </a:spcBef>
              </a:pPr>
              <a:endParaRPr/>
            </a:p>
          </p:txBody>
        </p:sp>
      </p:grpSp>
      <p:sp>
        <p:nvSpPr>
          <p:cNvPr id="10" name="TextBox 10"/>
          <p:cNvSpPr txBox="1"/>
          <p:nvPr/>
        </p:nvSpPr>
        <p:spPr>
          <a:xfrm>
            <a:off x="3750152" y="226004"/>
            <a:ext cx="7451247" cy="1443466"/>
          </a:xfrm>
          <a:prstGeom prst="rect">
            <a:avLst/>
          </a:prstGeom>
        </p:spPr>
        <p:txBody>
          <a:bodyPr wrap="square" lIns="0" tIns="0" rIns="0" bIns="0" rtlCol="0" anchor="t">
            <a:spAutoFit/>
          </a:bodyPr>
          <a:lstStyle/>
          <a:p>
            <a:pPr algn="ctr">
              <a:lnSpc>
                <a:spcPts val="11782"/>
              </a:lnSpc>
              <a:spcBef>
                <a:spcPct val="0"/>
              </a:spcBef>
            </a:pPr>
            <a:r>
              <a:rPr lang="en-US" sz="8416">
                <a:solidFill>
                  <a:srgbClr val="000000"/>
                </a:solidFill>
                <a:latin typeface="包图小白体"/>
              </a:rPr>
              <a:t>How to jump in？</a:t>
            </a:r>
          </a:p>
        </p:txBody>
      </p:sp>
      <p:sp>
        <p:nvSpPr>
          <p:cNvPr id="11" name="TextBox 11"/>
          <p:cNvSpPr txBox="1"/>
          <p:nvPr/>
        </p:nvSpPr>
        <p:spPr>
          <a:xfrm>
            <a:off x="7973588" y="1602796"/>
            <a:ext cx="2770611" cy="563827"/>
          </a:xfrm>
          <a:prstGeom prst="rect">
            <a:avLst/>
          </a:prstGeom>
        </p:spPr>
        <p:txBody>
          <a:bodyPr wrap="square" lIns="0" tIns="0" rIns="0" bIns="0" rtlCol="0" anchor="t">
            <a:spAutoFit/>
          </a:bodyPr>
          <a:lstStyle/>
          <a:p>
            <a:pPr algn="ctr">
              <a:lnSpc>
                <a:spcPts val="4619"/>
              </a:lnSpc>
              <a:spcBef>
                <a:spcPct val="0"/>
              </a:spcBef>
            </a:pPr>
            <a:r>
              <a:rPr lang="en-US" sz="3299">
                <a:solidFill>
                  <a:srgbClr val="000000"/>
                </a:solidFill>
                <a:ea typeface="包图小白体"/>
              </a:rPr>
              <a:t>如何入门CTF？</a:t>
            </a:r>
          </a:p>
        </p:txBody>
      </p:sp>
      <p:sp>
        <p:nvSpPr>
          <p:cNvPr id="12" name="TextBox 12"/>
          <p:cNvSpPr txBox="1"/>
          <p:nvPr/>
        </p:nvSpPr>
        <p:spPr>
          <a:xfrm>
            <a:off x="7344847" y="4723010"/>
            <a:ext cx="5268299" cy="1443466"/>
          </a:xfrm>
          <a:prstGeom prst="rect">
            <a:avLst/>
          </a:prstGeom>
        </p:spPr>
        <p:txBody>
          <a:bodyPr wrap="square" lIns="0" tIns="0" rIns="0" bIns="0" rtlCol="0" anchor="t">
            <a:spAutoFit/>
          </a:bodyPr>
          <a:lstStyle/>
          <a:p>
            <a:pPr algn="ctr">
              <a:lnSpc>
                <a:spcPts val="11782"/>
              </a:lnSpc>
              <a:spcBef>
                <a:spcPct val="0"/>
              </a:spcBef>
            </a:pPr>
            <a:r>
              <a:rPr lang="en-US" sz="8416">
                <a:solidFill>
                  <a:srgbClr val="000000"/>
                </a:solidFill>
                <a:ea typeface="包图小白体"/>
              </a:rPr>
              <a:t>从</a:t>
            </a:r>
            <a:r>
              <a:rPr lang="en-US" sz="8416">
                <a:solidFill>
                  <a:srgbClr val="000000"/>
                </a:solidFill>
                <a:latin typeface="包图小白体"/>
              </a:rPr>
              <a:t>WEB</a:t>
            </a:r>
            <a:r>
              <a:rPr lang="en-US" sz="8416">
                <a:solidFill>
                  <a:srgbClr val="000000"/>
                </a:solidFill>
                <a:ea typeface="包图小白体"/>
              </a:rPr>
              <a:t>入门</a:t>
            </a:r>
          </a:p>
        </p:txBody>
      </p:sp>
      <p:sp>
        <p:nvSpPr>
          <p:cNvPr id="13" name="TextBox 13"/>
          <p:cNvSpPr txBox="1"/>
          <p:nvPr/>
        </p:nvSpPr>
        <p:spPr>
          <a:xfrm>
            <a:off x="3679325" y="6588379"/>
            <a:ext cx="5464675" cy="3454814"/>
          </a:xfrm>
          <a:prstGeom prst="rect">
            <a:avLst/>
          </a:prstGeom>
        </p:spPr>
        <p:txBody>
          <a:bodyPr lIns="0" tIns="0" rIns="0" bIns="0" rtlCol="0" anchor="t">
            <a:spAutoFit/>
          </a:bodyPr>
          <a:lstStyle/>
          <a:p>
            <a:pPr>
              <a:lnSpc>
                <a:spcPts val="4601"/>
              </a:lnSpc>
            </a:pPr>
            <a:r>
              <a:rPr lang="en-US" sz="3286">
                <a:solidFill>
                  <a:srgbClr val="545454"/>
                </a:solidFill>
                <a:latin typeface="可画刀剑如梦"/>
              </a:rPr>
              <a:t>MISC具有极大的趣味性</a:t>
            </a:r>
          </a:p>
          <a:p>
            <a:pPr>
              <a:lnSpc>
                <a:spcPts val="4601"/>
              </a:lnSpc>
            </a:pPr>
            <a:r>
              <a:rPr lang="en-US" sz="3286">
                <a:solidFill>
                  <a:srgbClr val="545454"/>
                </a:solidFill>
                <a:latin typeface="可画刀剑如梦"/>
              </a:rPr>
              <a:t>MISC的入门难度包含维度很广但都很简单 非常适合用来快速熟悉CTF的比赛模式和规则</a:t>
            </a:r>
          </a:p>
          <a:p>
            <a:pPr>
              <a:lnSpc>
                <a:spcPts val="4601"/>
              </a:lnSpc>
              <a:spcBef>
                <a:spcPct val="0"/>
              </a:spcBef>
            </a:pPr>
            <a:endParaRPr lang="en-US" sz="3286">
              <a:solidFill>
                <a:srgbClr val="545454"/>
              </a:solidFill>
              <a:latin typeface="可画刀剑如梦"/>
            </a:endParaRPr>
          </a:p>
        </p:txBody>
      </p:sp>
      <p:sp>
        <p:nvSpPr>
          <p:cNvPr id="14" name="TextBox 14"/>
          <p:cNvSpPr txBox="1"/>
          <p:nvPr/>
        </p:nvSpPr>
        <p:spPr>
          <a:xfrm>
            <a:off x="168830" y="6521704"/>
            <a:ext cx="3242675" cy="2928302"/>
          </a:xfrm>
          <a:prstGeom prst="rect">
            <a:avLst/>
          </a:prstGeom>
        </p:spPr>
        <p:txBody>
          <a:bodyPr wrap="square" lIns="0" tIns="0" rIns="0" bIns="0" rtlCol="0" anchor="t">
            <a:spAutoFit/>
          </a:bodyPr>
          <a:lstStyle/>
          <a:p>
            <a:pPr algn="ctr">
              <a:lnSpc>
                <a:spcPts val="11782"/>
              </a:lnSpc>
            </a:pPr>
            <a:r>
              <a:rPr lang="en-US" sz="8416">
                <a:solidFill>
                  <a:srgbClr val="000000"/>
                </a:solidFill>
                <a:ea typeface="包图小白体"/>
              </a:rPr>
              <a:t>从</a:t>
            </a:r>
            <a:r>
              <a:rPr lang="en-US" sz="8416">
                <a:solidFill>
                  <a:srgbClr val="000000"/>
                </a:solidFill>
                <a:latin typeface="包图小白体"/>
              </a:rPr>
              <a:t>MISC</a:t>
            </a:r>
          </a:p>
          <a:p>
            <a:pPr algn="ctr">
              <a:lnSpc>
                <a:spcPts val="11782"/>
              </a:lnSpc>
              <a:spcBef>
                <a:spcPct val="0"/>
              </a:spcBef>
            </a:pPr>
            <a:r>
              <a:rPr lang="en-US" sz="8416">
                <a:solidFill>
                  <a:srgbClr val="000000"/>
                </a:solidFill>
                <a:ea typeface="包图小白体"/>
              </a:rPr>
              <a:t>开始</a:t>
            </a:r>
          </a:p>
        </p:txBody>
      </p:sp>
      <p:grpSp>
        <p:nvGrpSpPr>
          <p:cNvPr id="15" name="Group 15"/>
          <p:cNvGrpSpPr/>
          <p:nvPr/>
        </p:nvGrpSpPr>
        <p:grpSpPr>
          <a:xfrm>
            <a:off x="12613146" y="1669471"/>
            <a:ext cx="5611199" cy="7412530"/>
            <a:chOff x="0" y="0"/>
            <a:chExt cx="1477847" cy="1952271"/>
          </a:xfrm>
        </p:grpSpPr>
        <p:sp>
          <p:nvSpPr>
            <p:cNvPr id="16" name="Freeform 16"/>
            <p:cNvSpPr/>
            <p:nvPr/>
          </p:nvSpPr>
          <p:spPr>
            <a:xfrm>
              <a:off x="0" y="0"/>
              <a:ext cx="1477847" cy="1952271"/>
            </a:xfrm>
            <a:custGeom>
              <a:avLst/>
              <a:gdLst/>
              <a:ahLst/>
              <a:cxnLst/>
              <a:rect l="l" t="t" r="r" b="b"/>
              <a:pathLst>
                <a:path w="1477847" h="1952271">
                  <a:moveTo>
                    <a:pt x="70366" y="0"/>
                  </a:moveTo>
                  <a:lnTo>
                    <a:pt x="1407481" y="0"/>
                  </a:lnTo>
                  <a:cubicBezTo>
                    <a:pt x="1446343" y="0"/>
                    <a:pt x="1477847" y="31504"/>
                    <a:pt x="1477847" y="70366"/>
                  </a:cubicBezTo>
                  <a:lnTo>
                    <a:pt x="1477847" y="1881905"/>
                  </a:lnTo>
                  <a:cubicBezTo>
                    <a:pt x="1477847" y="1900568"/>
                    <a:pt x="1470433" y="1918465"/>
                    <a:pt x="1457237" y="1931662"/>
                  </a:cubicBezTo>
                  <a:cubicBezTo>
                    <a:pt x="1444041" y="1944858"/>
                    <a:pt x="1426143" y="1952271"/>
                    <a:pt x="1407481" y="1952271"/>
                  </a:cubicBezTo>
                  <a:lnTo>
                    <a:pt x="70366" y="1952271"/>
                  </a:lnTo>
                  <a:cubicBezTo>
                    <a:pt x="51704" y="1952271"/>
                    <a:pt x="33806" y="1944858"/>
                    <a:pt x="20610" y="1931662"/>
                  </a:cubicBezTo>
                  <a:cubicBezTo>
                    <a:pt x="7414" y="1918465"/>
                    <a:pt x="0" y="1900568"/>
                    <a:pt x="0" y="1881905"/>
                  </a:cubicBezTo>
                  <a:lnTo>
                    <a:pt x="0" y="70366"/>
                  </a:lnTo>
                  <a:cubicBezTo>
                    <a:pt x="0" y="51704"/>
                    <a:pt x="7414" y="33806"/>
                    <a:pt x="20610" y="20610"/>
                  </a:cubicBezTo>
                  <a:cubicBezTo>
                    <a:pt x="33806" y="7414"/>
                    <a:pt x="51704" y="0"/>
                    <a:pt x="70366" y="0"/>
                  </a:cubicBezTo>
                  <a:close/>
                </a:path>
              </a:pathLst>
            </a:custGeom>
            <a:solidFill>
              <a:srgbClr val="F4E9D6"/>
            </a:solidFill>
          </p:spPr>
        </p:sp>
        <p:sp>
          <p:nvSpPr>
            <p:cNvPr id="17" name="TextBox 17"/>
            <p:cNvSpPr txBox="1"/>
            <p:nvPr/>
          </p:nvSpPr>
          <p:spPr>
            <a:xfrm>
              <a:off x="0" y="-47625"/>
              <a:ext cx="812800" cy="860425"/>
            </a:xfrm>
            <a:prstGeom prst="rect">
              <a:avLst/>
            </a:prstGeom>
          </p:spPr>
          <p:txBody>
            <a:bodyPr lIns="50800" tIns="50800" rIns="50800" bIns="50800" rtlCol="0" anchor="ctr"/>
            <a:lstStyle/>
            <a:p>
              <a:pPr algn="ctr">
                <a:lnSpc>
                  <a:spcPts val="2659"/>
                </a:lnSpc>
                <a:spcBef>
                  <a:spcPct val="0"/>
                </a:spcBef>
              </a:pPr>
              <a:endParaRPr/>
            </a:p>
          </p:txBody>
        </p:sp>
      </p:grpSp>
      <p:sp>
        <p:nvSpPr>
          <p:cNvPr id="18" name="TextBox 18"/>
          <p:cNvSpPr txBox="1"/>
          <p:nvPr/>
        </p:nvSpPr>
        <p:spPr>
          <a:xfrm>
            <a:off x="12956046" y="2040112"/>
            <a:ext cx="5268299" cy="7218188"/>
          </a:xfrm>
          <a:prstGeom prst="rect">
            <a:avLst/>
          </a:prstGeom>
        </p:spPr>
        <p:txBody>
          <a:bodyPr lIns="0" tIns="0" rIns="0" bIns="0" rtlCol="0" anchor="t">
            <a:spAutoFit/>
          </a:bodyPr>
          <a:lstStyle/>
          <a:p>
            <a:pPr>
              <a:lnSpc>
                <a:spcPts val="5225"/>
              </a:lnSpc>
            </a:pPr>
            <a:r>
              <a:rPr lang="en-US" sz="3286">
                <a:solidFill>
                  <a:srgbClr val="545454"/>
                </a:solidFill>
                <a:ea typeface="可画刀剑如梦"/>
              </a:rPr>
              <a:t>在传统的CTF线上比赛中，Web类题目是主要的题型之一。</a:t>
            </a:r>
          </a:p>
          <a:p>
            <a:pPr>
              <a:lnSpc>
                <a:spcPts val="5225"/>
              </a:lnSpc>
            </a:pPr>
            <a:r>
              <a:rPr lang="en-US" sz="3286">
                <a:solidFill>
                  <a:srgbClr val="545454"/>
                </a:solidFill>
                <a:ea typeface="可画刀剑如梦"/>
              </a:rPr>
              <a:t>相较于二进制、逆向等类型的题目，参赛者不需掌握系统底层知识;</a:t>
            </a:r>
          </a:p>
          <a:p>
            <a:pPr>
              <a:lnSpc>
                <a:spcPts val="5225"/>
              </a:lnSpc>
            </a:pPr>
            <a:r>
              <a:rPr lang="en-US" sz="3286">
                <a:solidFill>
                  <a:srgbClr val="545454"/>
                </a:solidFill>
                <a:ea typeface="可画刀剑如梦"/>
              </a:rPr>
              <a:t>相较于密码学、以及一些杂项问题，不需具特别强的编程能力，故入门较为容易。</a:t>
            </a:r>
          </a:p>
          <a:p>
            <a:pPr>
              <a:lnSpc>
                <a:spcPts val="5225"/>
              </a:lnSpc>
            </a:pPr>
            <a:endParaRPr lang="en-US" sz="3286">
              <a:solidFill>
                <a:srgbClr val="545454"/>
              </a:solidFill>
              <a:ea typeface="可画刀剑如梦"/>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EFEB"/>
        </a:solidFill>
        <a:effectLst/>
      </p:bgPr>
    </p:bg>
    <p:spTree>
      <p:nvGrpSpPr>
        <p:cNvPr id="1" name=""/>
        <p:cNvGrpSpPr/>
        <p:nvPr/>
      </p:nvGrpSpPr>
      <p:grpSpPr>
        <a:xfrm>
          <a:off x="0" y="0"/>
          <a:ext cx="0" cy="0"/>
          <a:chOff x="0" y="0"/>
          <a:chExt cx="0" cy="0"/>
        </a:xfrm>
      </p:grpSpPr>
      <p:grpSp>
        <p:nvGrpSpPr>
          <p:cNvPr id="2" name="Group 2"/>
          <p:cNvGrpSpPr/>
          <p:nvPr/>
        </p:nvGrpSpPr>
        <p:grpSpPr>
          <a:xfrm>
            <a:off x="216192" y="235245"/>
            <a:ext cx="6323148" cy="4908255"/>
            <a:chOff x="0" y="0"/>
            <a:chExt cx="8430864" cy="6544341"/>
          </a:xfrm>
        </p:grpSpPr>
        <p:grpSp>
          <p:nvGrpSpPr>
            <p:cNvPr id="3" name="Group 3"/>
            <p:cNvGrpSpPr/>
            <p:nvPr/>
          </p:nvGrpSpPr>
          <p:grpSpPr>
            <a:xfrm>
              <a:off x="0" y="0"/>
              <a:ext cx="7980453" cy="6544341"/>
              <a:chOff x="0" y="0"/>
              <a:chExt cx="1576386" cy="1292709"/>
            </a:xfrm>
          </p:grpSpPr>
          <p:sp>
            <p:nvSpPr>
              <p:cNvPr id="4" name="Freeform 4"/>
              <p:cNvSpPr/>
              <p:nvPr/>
            </p:nvSpPr>
            <p:spPr>
              <a:xfrm>
                <a:off x="0" y="0"/>
                <a:ext cx="1576386" cy="1292709"/>
              </a:xfrm>
              <a:custGeom>
                <a:avLst/>
                <a:gdLst/>
                <a:ahLst/>
                <a:cxnLst/>
                <a:rect l="l" t="t" r="r" b="b"/>
                <a:pathLst>
                  <a:path w="1576386" h="1292709">
                    <a:moveTo>
                      <a:pt x="65968" y="0"/>
                    </a:moveTo>
                    <a:lnTo>
                      <a:pt x="1510418" y="0"/>
                    </a:lnTo>
                    <a:cubicBezTo>
                      <a:pt x="1527914" y="0"/>
                      <a:pt x="1544693" y="6950"/>
                      <a:pt x="1557064" y="19321"/>
                    </a:cubicBezTo>
                    <a:cubicBezTo>
                      <a:pt x="1569436" y="31693"/>
                      <a:pt x="1576386" y="48472"/>
                      <a:pt x="1576386" y="65968"/>
                    </a:cubicBezTo>
                    <a:lnTo>
                      <a:pt x="1576386" y="1226742"/>
                    </a:lnTo>
                    <a:cubicBezTo>
                      <a:pt x="1576386" y="1263175"/>
                      <a:pt x="1546851" y="1292709"/>
                      <a:pt x="1510418" y="1292709"/>
                    </a:cubicBezTo>
                    <a:lnTo>
                      <a:pt x="65968" y="1292709"/>
                    </a:lnTo>
                    <a:cubicBezTo>
                      <a:pt x="48472" y="1292709"/>
                      <a:pt x="31693" y="1285759"/>
                      <a:pt x="19321" y="1273388"/>
                    </a:cubicBezTo>
                    <a:cubicBezTo>
                      <a:pt x="6950" y="1261017"/>
                      <a:pt x="0" y="1244237"/>
                      <a:pt x="0" y="1226742"/>
                    </a:cubicBezTo>
                    <a:lnTo>
                      <a:pt x="0" y="65968"/>
                    </a:lnTo>
                    <a:cubicBezTo>
                      <a:pt x="0" y="48472"/>
                      <a:pt x="6950" y="31693"/>
                      <a:pt x="19321" y="19321"/>
                    </a:cubicBezTo>
                    <a:cubicBezTo>
                      <a:pt x="31693" y="6950"/>
                      <a:pt x="48472" y="0"/>
                      <a:pt x="65968" y="0"/>
                    </a:cubicBezTo>
                    <a:close/>
                  </a:path>
                </a:pathLst>
              </a:custGeom>
              <a:solidFill>
                <a:srgbClr val="ACB9DC">
                  <a:alpha val="33725"/>
                </a:srgbClr>
              </a:solidFill>
            </p:spPr>
          </p:sp>
          <p:sp>
            <p:nvSpPr>
              <p:cNvPr id="5" name="TextBox 5"/>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pic>
          <p:nvPicPr>
            <p:cNvPr id="6" name="Picture 6"/>
            <p:cNvPicPr>
              <a:picLocks noChangeAspect="1"/>
            </p:cNvPicPr>
            <p:nvPr/>
          </p:nvPicPr>
          <p:blipFill>
            <a:blip r:embed="rId2"/>
            <a:srcRect/>
            <a:stretch>
              <a:fillRect/>
            </a:stretch>
          </p:blipFill>
          <p:spPr>
            <a:xfrm>
              <a:off x="0" y="10628"/>
              <a:ext cx="8430864" cy="4742361"/>
            </a:xfrm>
            <a:prstGeom prst="rect">
              <a:avLst/>
            </a:prstGeom>
          </p:spPr>
        </p:pic>
        <p:grpSp>
          <p:nvGrpSpPr>
            <p:cNvPr id="7" name="Group 7"/>
            <p:cNvGrpSpPr/>
            <p:nvPr/>
          </p:nvGrpSpPr>
          <p:grpSpPr>
            <a:xfrm>
              <a:off x="685957" y="4907313"/>
              <a:ext cx="7058949" cy="1208223"/>
              <a:chOff x="0" y="0"/>
              <a:chExt cx="1394360" cy="238661"/>
            </a:xfrm>
          </p:grpSpPr>
          <p:sp>
            <p:nvSpPr>
              <p:cNvPr id="8" name="Freeform 8"/>
              <p:cNvSpPr/>
              <p:nvPr/>
            </p:nvSpPr>
            <p:spPr>
              <a:xfrm>
                <a:off x="0" y="0"/>
                <a:ext cx="1394360" cy="238661"/>
              </a:xfrm>
              <a:custGeom>
                <a:avLst/>
                <a:gdLst/>
                <a:ahLst/>
                <a:cxnLst/>
                <a:rect l="l" t="t" r="r" b="b"/>
                <a:pathLst>
                  <a:path w="1394360" h="238661">
                    <a:moveTo>
                      <a:pt x="74579" y="0"/>
                    </a:moveTo>
                    <a:lnTo>
                      <a:pt x="1319781" y="0"/>
                    </a:lnTo>
                    <a:cubicBezTo>
                      <a:pt x="1360970" y="0"/>
                      <a:pt x="1394360" y="33390"/>
                      <a:pt x="1394360" y="74579"/>
                    </a:cubicBezTo>
                    <a:lnTo>
                      <a:pt x="1394360" y="164082"/>
                    </a:lnTo>
                    <a:cubicBezTo>
                      <a:pt x="1394360" y="183862"/>
                      <a:pt x="1386503" y="202831"/>
                      <a:pt x="1372517" y="216818"/>
                    </a:cubicBezTo>
                    <a:cubicBezTo>
                      <a:pt x="1358530" y="230804"/>
                      <a:pt x="1339561" y="238661"/>
                      <a:pt x="1319781" y="238661"/>
                    </a:cubicBezTo>
                    <a:lnTo>
                      <a:pt x="74579" y="238661"/>
                    </a:lnTo>
                    <a:cubicBezTo>
                      <a:pt x="54800" y="238661"/>
                      <a:pt x="35830" y="230804"/>
                      <a:pt x="21844" y="216818"/>
                    </a:cubicBezTo>
                    <a:cubicBezTo>
                      <a:pt x="7857" y="202831"/>
                      <a:pt x="0" y="183862"/>
                      <a:pt x="0" y="164082"/>
                    </a:cubicBezTo>
                    <a:lnTo>
                      <a:pt x="0" y="74579"/>
                    </a:lnTo>
                    <a:cubicBezTo>
                      <a:pt x="0" y="54800"/>
                      <a:pt x="7857" y="35830"/>
                      <a:pt x="21844" y="21844"/>
                    </a:cubicBezTo>
                    <a:cubicBezTo>
                      <a:pt x="35830" y="7857"/>
                      <a:pt x="54800" y="0"/>
                      <a:pt x="74579" y="0"/>
                    </a:cubicBezTo>
                    <a:close/>
                  </a:path>
                </a:pathLst>
              </a:custGeom>
              <a:solidFill>
                <a:srgbClr val="FFFFFF">
                  <a:alpha val="46667"/>
                </a:srgbClr>
              </a:solidFill>
            </p:spPr>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1410969" y="5111411"/>
              <a:ext cx="5608926" cy="704778"/>
            </a:xfrm>
            <a:prstGeom prst="rect">
              <a:avLst/>
            </a:prstGeom>
          </p:spPr>
          <p:txBody>
            <a:bodyPr lIns="0" tIns="0" rIns="0" bIns="0" rtlCol="0" anchor="t">
              <a:spAutoFit/>
            </a:bodyPr>
            <a:lstStyle/>
            <a:p>
              <a:pPr algn="ctr">
                <a:lnSpc>
                  <a:spcPts val="4200"/>
                </a:lnSpc>
              </a:pPr>
              <a:r>
                <a:rPr lang="en-US" sz="3000">
                  <a:solidFill>
                    <a:srgbClr val="000000"/>
                  </a:solidFill>
                  <a:latin typeface="可画刀剑如梦"/>
                  <a:hlinkClick r:id="rId3" tooltip="https://buuoj.cn/"/>
                </a:rPr>
                <a:t>BUUCTF在线评测 (buuoj.cn)</a:t>
              </a:r>
            </a:p>
          </p:txBody>
        </p:sp>
      </p:grpSp>
      <p:pic>
        <p:nvPicPr>
          <p:cNvPr id="11" name="Picture 11"/>
          <p:cNvPicPr>
            <a:picLocks noChangeAspect="1"/>
          </p:cNvPicPr>
          <p:nvPr/>
        </p:nvPicPr>
        <p:blipFill>
          <a:blip r:embed="rId4"/>
          <a:srcRect/>
          <a:stretch>
            <a:fillRect/>
          </a:stretch>
        </p:blipFill>
        <p:spPr>
          <a:xfrm>
            <a:off x="7763372" y="3528482"/>
            <a:ext cx="8718168" cy="8617115"/>
          </a:xfrm>
          <a:prstGeom prst="rect">
            <a:avLst/>
          </a:prstGeom>
        </p:spPr>
      </p:pic>
      <p:sp>
        <p:nvSpPr>
          <p:cNvPr id="12" name="TextBox 12"/>
          <p:cNvSpPr txBox="1"/>
          <p:nvPr/>
        </p:nvSpPr>
        <p:spPr>
          <a:xfrm>
            <a:off x="7270038" y="226004"/>
            <a:ext cx="9619168" cy="1443466"/>
          </a:xfrm>
          <a:prstGeom prst="rect">
            <a:avLst/>
          </a:prstGeom>
        </p:spPr>
        <p:txBody>
          <a:bodyPr lIns="0" tIns="0" rIns="0" bIns="0" rtlCol="0" anchor="t">
            <a:spAutoFit/>
          </a:bodyPr>
          <a:lstStyle/>
          <a:p>
            <a:pPr algn="ctr">
              <a:lnSpc>
                <a:spcPts val="11782"/>
              </a:lnSpc>
              <a:spcBef>
                <a:spcPct val="0"/>
              </a:spcBef>
            </a:pPr>
            <a:r>
              <a:rPr lang="en-US" sz="8416">
                <a:solidFill>
                  <a:srgbClr val="000000"/>
                </a:solidFill>
                <a:ea typeface="包图小白体"/>
              </a:rPr>
              <a:t>入门初期如何刷题？</a:t>
            </a:r>
          </a:p>
        </p:txBody>
      </p:sp>
      <p:sp>
        <p:nvSpPr>
          <p:cNvPr id="13" name="TextBox 13"/>
          <p:cNvSpPr txBox="1"/>
          <p:nvPr/>
        </p:nvSpPr>
        <p:spPr>
          <a:xfrm>
            <a:off x="216192" y="5360171"/>
            <a:ext cx="6323148" cy="4545802"/>
          </a:xfrm>
          <a:prstGeom prst="rect">
            <a:avLst/>
          </a:prstGeom>
        </p:spPr>
        <p:txBody>
          <a:bodyPr lIns="0" tIns="0" rIns="0" bIns="0" rtlCol="0" anchor="t">
            <a:spAutoFit/>
          </a:bodyPr>
          <a:lstStyle/>
          <a:p>
            <a:pPr marL="0" lvl="0" indent="0" algn="l">
              <a:lnSpc>
                <a:spcPts val="5108"/>
              </a:lnSpc>
              <a:spcBef>
                <a:spcPct val="0"/>
              </a:spcBef>
            </a:pPr>
            <a:r>
              <a:rPr lang="en-US" sz="3648" u="none">
                <a:solidFill>
                  <a:srgbClr val="545454"/>
                </a:solidFill>
                <a:latin typeface="可画刀剑如梦"/>
              </a:rPr>
              <a:t>WriteUp又称作WP，是记录CTF比赛中解题过程的文章，通常包含题目描述、解题思路、解题过程、源码分析、脚本分析等内容。当然你也可以简单理解为解题报告——题解。</a:t>
            </a:r>
          </a:p>
        </p:txBody>
      </p:sp>
      <p:sp>
        <p:nvSpPr>
          <p:cNvPr id="14" name="TextBox 14"/>
          <p:cNvSpPr txBox="1"/>
          <p:nvPr/>
        </p:nvSpPr>
        <p:spPr>
          <a:xfrm>
            <a:off x="7413497" y="1953277"/>
            <a:ext cx="9475709" cy="1614136"/>
          </a:xfrm>
          <a:prstGeom prst="rect">
            <a:avLst/>
          </a:prstGeom>
        </p:spPr>
        <p:txBody>
          <a:bodyPr lIns="0" tIns="0" rIns="0" bIns="0" rtlCol="0" anchor="t">
            <a:spAutoFit/>
          </a:bodyPr>
          <a:lstStyle/>
          <a:p>
            <a:pPr>
              <a:lnSpc>
                <a:spcPts val="6368"/>
              </a:lnSpc>
              <a:spcBef>
                <a:spcPct val="0"/>
              </a:spcBef>
            </a:pPr>
            <a:r>
              <a:rPr lang="en-US" sz="4548">
                <a:solidFill>
                  <a:srgbClr val="545454"/>
                </a:solidFill>
                <a:ea typeface="可画刀剑如梦"/>
              </a:rPr>
              <a:t>推荐开始的时候题目结合WriteUp，然后尝试逐渐脱离WriteUp</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4EFEB"/>
        </a:solidFill>
        <a:effectLst/>
      </p:bgPr>
    </p:bg>
    <p:spTree>
      <p:nvGrpSpPr>
        <p:cNvPr id="1" name=""/>
        <p:cNvGrpSpPr/>
        <p:nvPr/>
      </p:nvGrpSpPr>
      <p:grpSpPr>
        <a:xfrm>
          <a:off x="0" y="0"/>
          <a:ext cx="0" cy="0"/>
          <a:chOff x="0" y="0"/>
          <a:chExt cx="0" cy="0"/>
        </a:xfrm>
      </p:grpSpPr>
      <p:grpSp>
        <p:nvGrpSpPr>
          <p:cNvPr id="2" name="Group 2"/>
          <p:cNvGrpSpPr/>
          <p:nvPr/>
        </p:nvGrpSpPr>
        <p:grpSpPr>
          <a:xfrm>
            <a:off x="12091473" y="211187"/>
            <a:ext cx="5985340" cy="5503420"/>
            <a:chOff x="0" y="0"/>
            <a:chExt cx="1576386" cy="1449460"/>
          </a:xfrm>
        </p:grpSpPr>
        <p:sp>
          <p:nvSpPr>
            <p:cNvPr id="3" name="Freeform 3"/>
            <p:cNvSpPr/>
            <p:nvPr/>
          </p:nvSpPr>
          <p:spPr>
            <a:xfrm>
              <a:off x="0" y="0"/>
              <a:ext cx="1576386" cy="1449460"/>
            </a:xfrm>
            <a:custGeom>
              <a:avLst/>
              <a:gdLst/>
              <a:ahLst/>
              <a:cxnLst/>
              <a:rect l="l" t="t" r="r" b="b"/>
              <a:pathLst>
                <a:path w="1576386" h="1449460">
                  <a:moveTo>
                    <a:pt x="65968" y="0"/>
                  </a:moveTo>
                  <a:lnTo>
                    <a:pt x="1510418" y="0"/>
                  </a:lnTo>
                  <a:cubicBezTo>
                    <a:pt x="1527914" y="0"/>
                    <a:pt x="1544693" y="6950"/>
                    <a:pt x="1557064" y="19321"/>
                  </a:cubicBezTo>
                  <a:cubicBezTo>
                    <a:pt x="1569436" y="31693"/>
                    <a:pt x="1576386" y="48472"/>
                    <a:pt x="1576386" y="65968"/>
                  </a:cubicBezTo>
                  <a:lnTo>
                    <a:pt x="1576386" y="1383493"/>
                  </a:lnTo>
                  <a:cubicBezTo>
                    <a:pt x="1576386" y="1419926"/>
                    <a:pt x="1546851" y="1449460"/>
                    <a:pt x="1510418" y="1449460"/>
                  </a:cubicBezTo>
                  <a:lnTo>
                    <a:pt x="65968" y="1449460"/>
                  </a:lnTo>
                  <a:cubicBezTo>
                    <a:pt x="48472" y="1449460"/>
                    <a:pt x="31693" y="1442510"/>
                    <a:pt x="19321" y="1430139"/>
                  </a:cubicBezTo>
                  <a:cubicBezTo>
                    <a:pt x="6950" y="1417768"/>
                    <a:pt x="0" y="1400989"/>
                    <a:pt x="0" y="1383493"/>
                  </a:cubicBezTo>
                  <a:lnTo>
                    <a:pt x="0" y="65968"/>
                  </a:lnTo>
                  <a:cubicBezTo>
                    <a:pt x="0" y="48472"/>
                    <a:pt x="6950" y="31693"/>
                    <a:pt x="19321" y="19321"/>
                  </a:cubicBezTo>
                  <a:cubicBezTo>
                    <a:pt x="31693" y="6950"/>
                    <a:pt x="48472" y="0"/>
                    <a:pt x="65968" y="0"/>
                  </a:cubicBezTo>
                  <a:close/>
                </a:path>
              </a:pathLst>
            </a:custGeom>
            <a:solidFill>
              <a:srgbClr val="FFFFFF">
                <a:alpha val="37647"/>
              </a:srgbClr>
            </a:solidFill>
          </p:spPr>
        </p:sp>
        <p:sp>
          <p:nvSpPr>
            <p:cNvPr id="4" name="TextBox 4"/>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2648224" y="4414900"/>
            <a:ext cx="5294212" cy="906168"/>
            <a:chOff x="0" y="0"/>
            <a:chExt cx="1394360" cy="238661"/>
          </a:xfrm>
        </p:grpSpPr>
        <p:sp>
          <p:nvSpPr>
            <p:cNvPr id="6" name="Freeform 6"/>
            <p:cNvSpPr/>
            <p:nvPr/>
          </p:nvSpPr>
          <p:spPr>
            <a:xfrm>
              <a:off x="0" y="0"/>
              <a:ext cx="1394360" cy="238661"/>
            </a:xfrm>
            <a:custGeom>
              <a:avLst/>
              <a:gdLst/>
              <a:ahLst/>
              <a:cxnLst/>
              <a:rect l="l" t="t" r="r" b="b"/>
              <a:pathLst>
                <a:path w="1394360" h="238661">
                  <a:moveTo>
                    <a:pt x="74579" y="0"/>
                  </a:moveTo>
                  <a:lnTo>
                    <a:pt x="1319781" y="0"/>
                  </a:lnTo>
                  <a:cubicBezTo>
                    <a:pt x="1360970" y="0"/>
                    <a:pt x="1394360" y="33390"/>
                    <a:pt x="1394360" y="74579"/>
                  </a:cubicBezTo>
                  <a:lnTo>
                    <a:pt x="1394360" y="164082"/>
                  </a:lnTo>
                  <a:cubicBezTo>
                    <a:pt x="1394360" y="183862"/>
                    <a:pt x="1386503" y="202831"/>
                    <a:pt x="1372517" y="216818"/>
                  </a:cubicBezTo>
                  <a:cubicBezTo>
                    <a:pt x="1358530" y="230804"/>
                    <a:pt x="1339561" y="238661"/>
                    <a:pt x="1319781" y="238661"/>
                  </a:cubicBezTo>
                  <a:lnTo>
                    <a:pt x="74579" y="238661"/>
                  </a:lnTo>
                  <a:cubicBezTo>
                    <a:pt x="54800" y="238661"/>
                    <a:pt x="35830" y="230804"/>
                    <a:pt x="21844" y="216818"/>
                  </a:cubicBezTo>
                  <a:cubicBezTo>
                    <a:pt x="7857" y="202831"/>
                    <a:pt x="0" y="183862"/>
                    <a:pt x="0" y="164082"/>
                  </a:cubicBezTo>
                  <a:lnTo>
                    <a:pt x="0" y="74579"/>
                  </a:lnTo>
                  <a:cubicBezTo>
                    <a:pt x="0" y="54800"/>
                    <a:pt x="7857" y="35830"/>
                    <a:pt x="21844" y="21844"/>
                  </a:cubicBezTo>
                  <a:cubicBezTo>
                    <a:pt x="35830" y="7857"/>
                    <a:pt x="54800" y="0"/>
                    <a:pt x="74579" y="0"/>
                  </a:cubicBezTo>
                  <a:close/>
                </a:path>
              </a:pathLst>
            </a:custGeom>
            <a:solidFill>
              <a:srgbClr val="FFFFFF">
                <a:alpha val="46667"/>
              </a:srgbClr>
            </a:solidFill>
          </p:spPr>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pic>
        <p:nvPicPr>
          <p:cNvPr id="8" name="Picture 8"/>
          <p:cNvPicPr>
            <a:picLocks noChangeAspect="1"/>
          </p:cNvPicPr>
          <p:nvPr/>
        </p:nvPicPr>
        <p:blipFill>
          <a:blip r:embed="rId2"/>
          <a:srcRect/>
          <a:stretch>
            <a:fillRect/>
          </a:stretch>
        </p:blipFill>
        <p:spPr>
          <a:xfrm>
            <a:off x="13067988" y="401788"/>
            <a:ext cx="4032310" cy="4032310"/>
          </a:xfrm>
          <a:prstGeom prst="rect">
            <a:avLst/>
          </a:prstGeom>
        </p:spPr>
      </p:pic>
      <p:sp>
        <p:nvSpPr>
          <p:cNvPr id="9" name="TextBox 9"/>
          <p:cNvSpPr txBox="1"/>
          <p:nvPr/>
        </p:nvSpPr>
        <p:spPr>
          <a:xfrm>
            <a:off x="12980796" y="4572598"/>
            <a:ext cx="4206694" cy="552396"/>
          </a:xfrm>
          <a:prstGeom prst="rect">
            <a:avLst/>
          </a:prstGeom>
        </p:spPr>
        <p:txBody>
          <a:bodyPr lIns="0" tIns="0" rIns="0" bIns="0" rtlCol="0" anchor="t">
            <a:spAutoFit/>
          </a:bodyPr>
          <a:lstStyle/>
          <a:p>
            <a:pPr algn="ctr">
              <a:lnSpc>
                <a:spcPts val="4200"/>
              </a:lnSpc>
            </a:pPr>
            <a:r>
              <a:rPr lang="en-US" sz="3000">
                <a:solidFill>
                  <a:srgbClr val="000000"/>
                </a:solidFill>
                <a:latin typeface="可画刀剑如梦"/>
              </a:rPr>
              <a:t>NSSCTF</a:t>
            </a:r>
            <a:r>
              <a:rPr lang="en-US" sz="3000">
                <a:solidFill>
                  <a:srgbClr val="000000"/>
                </a:solidFill>
                <a:latin typeface="可画刀剑如梦"/>
                <a:hlinkClick r:id="rId3" tooltip="https://buuoj.cn/"/>
              </a:rPr>
              <a:t> (nssctf.cn)</a:t>
            </a:r>
          </a:p>
        </p:txBody>
      </p:sp>
      <p:sp>
        <p:nvSpPr>
          <p:cNvPr id="10" name="TextBox 10"/>
          <p:cNvSpPr txBox="1"/>
          <p:nvPr/>
        </p:nvSpPr>
        <p:spPr>
          <a:xfrm>
            <a:off x="3777047" y="226004"/>
            <a:ext cx="4833553" cy="1397819"/>
          </a:xfrm>
          <a:prstGeom prst="rect">
            <a:avLst/>
          </a:prstGeom>
        </p:spPr>
        <p:txBody>
          <a:bodyPr wrap="square" lIns="0" tIns="0" rIns="0" bIns="0" rtlCol="0" anchor="t">
            <a:spAutoFit/>
          </a:bodyPr>
          <a:lstStyle/>
          <a:p>
            <a:pPr algn="ctr">
              <a:lnSpc>
                <a:spcPts val="11782"/>
              </a:lnSpc>
              <a:spcBef>
                <a:spcPct val="0"/>
              </a:spcBef>
            </a:pPr>
            <a:r>
              <a:rPr lang="en-US" sz="8416">
                <a:solidFill>
                  <a:srgbClr val="000000"/>
                </a:solidFill>
                <a:latin typeface="包图小白体" panose="02010600030101010101" charset="-122"/>
                <a:ea typeface="包图小白体" panose="02010600030101010101" charset="-122"/>
              </a:rPr>
              <a:t>Give a try~</a:t>
            </a:r>
          </a:p>
        </p:txBody>
      </p:sp>
      <p:grpSp>
        <p:nvGrpSpPr>
          <p:cNvPr id="11" name="Group 11"/>
          <p:cNvGrpSpPr/>
          <p:nvPr/>
        </p:nvGrpSpPr>
        <p:grpSpPr>
          <a:xfrm>
            <a:off x="244588" y="1822700"/>
            <a:ext cx="11668201" cy="8306453"/>
            <a:chOff x="0" y="0"/>
            <a:chExt cx="3073106" cy="2187708"/>
          </a:xfrm>
        </p:grpSpPr>
        <p:sp>
          <p:nvSpPr>
            <p:cNvPr id="12" name="Freeform 12"/>
            <p:cNvSpPr/>
            <p:nvPr/>
          </p:nvSpPr>
          <p:spPr>
            <a:xfrm>
              <a:off x="0" y="0"/>
              <a:ext cx="3073106" cy="2187708"/>
            </a:xfrm>
            <a:custGeom>
              <a:avLst/>
              <a:gdLst/>
              <a:ahLst/>
              <a:cxnLst/>
              <a:rect l="l" t="t" r="r" b="b"/>
              <a:pathLst>
                <a:path w="3073106" h="2187708">
                  <a:moveTo>
                    <a:pt x="33839" y="0"/>
                  </a:moveTo>
                  <a:lnTo>
                    <a:pt x="3039268" y="0"/>
                  </a:lnTo>
                  <a:cubicBezTo>
                    <a:pt x="3057956" y="0"/>
                    <a:pt x="3073106" y="15150"/>
                    <a:pt x="3073106" y="33839"/>
                  </a:cubicBezTo>
                  <a:lnTo>
                    <a:pt x="3073106" y="2153869"/>
                  </a:lnTo>
                  <a:cubicBezTo>
                    <a:pt x="3073106" y="2162844"/>
                    <a:pt x="3069541" y="2171451"/>
                    <a:pt x="3063195" y="2177797"/>
                  </a:cubicBezTo>
                  <a:cubicBezTo>
                    <a:pt x="3056849" y="2184143"/>
                    <a:pt x="3048242" y="2187708"/>
                    <a:pt x="3039268" y="2187708"/>
                  </a:cubicBezTo>
                  <a:lnTo>
                    <a:pt x="33839" y="2187708"/>
                  </a:lnTo>
                  <a:cubicBezTo>
                    <a:pt x="24864" y="2187708"/>
                    <a:pt x="16257" y="2184143"/>
                    <a:pt x="9911" y="2177797"/>
                  </a:cubicBezTo>
                  <a:cubicBezTo>
                    <a:pt x="3565" y="2171451"/>
                    <a:pt x="0" y="2162844"/>
                    <a:pt x="0" y="2153869"/>
                  </a:cubicBezTo>
                  <a:lnTo>
                    <a:pt x="0" y="33839"/>
                  </a:lnTo>
                  <a:cubicBezTo>
                    <a:pt x="0" y="24864"/>
                    <a:pt x="3565" y="16257"/>
                    <a:pt x="9911" y="9911"/>
                  </a:cubicBezTo>
                  <a:cubicBezTo>
                    <a:pt x="16257" y="3565"/>
                    <a:pt x="24864" y="0"/>
                    <a:pt x="33839" y="0"/>
                  </a:cubicBezTo>
                  <a:close/>
                </a:path>
              </a:pathLst>
            </a:custGeom>
            <a:solidFill>
              <a:srgbClr val="FFFFFF">
                <a:alpha val="40784"/>
              </a:srgbClr>
            </a:solidFill>
          </p:spPr>
        </p:sp>
        <p:sp>
          <p:nvSpPr>
            <p:cNvPr id="13" name="TextBox 13"/>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1274929" y="2284593"/>
            <a:ext cx="9475709" cy="815971"/>
          </a:xfrm>
          <a:prstGeom prst="rect">
            <a:avLst/>
          </a:prstGeom>
        </p:spPr>
        <p:txBody>
          <a:bodyPr lIns="0" tIns="0" rIns="0" bIns="0" rtlCol="0" anchor="t">
            <a:spAutoFit/>
          </a:bodyPr>
          <a:lstStyle/>
          <a:p>
            <a:pPr>
              <a:lnSpc>
                <a:spcPts val="6368"/>
              </a:lnSpc>
              <a:spcBef>
                <a:spcPct val="0"/>
              </a:spcBef>
            </a:pPr>
            <a:r>
              <a:rPr lang="en-US" sz="4548">
                <a:solidFill>
                  <a:srgbClr val="545454"/>
                </a:solidFill>
                <a:ea typeface="可画刀剑如梦"/>
              </a:rPr>
              <a:t>尝试完成下面的题目x</a:t>
            </a:r>
          </a:p>
        </p:txBody>
      </p:sp>
      <p:sp>
        <p:nvSpPr>
          <p:cNvPr id="15" name="TextBox 15"/>
          <p:cNvSpPr txBox="1"/>
          <p:nvPr/>
        </p:nvSpPr>
        <p:spPr>
          <a:xfrm>
            <a:off x="1274929" y="3643618"/>
            <a:ext cx="9475709" cy="4806793"/>
          </a:xfrm>
          <a:prstGeom prst="rect">
            <a:avLst/>
          </a:prstGeom>
        </p:spPr>
        <p:txBody>
          <a:bodyPr lIns="0" tIns="0" rIns="0" bIns="0" rtlCol="0" anchor="t">
            <a:spAutoFit/>
          </a:bodyPr>
          <a:lstStyle/>
          <a:p>
            <a:pPr marL="982116" lvl="1" indent="-491058">
              <a:lnSpc>
                <a:spcPts val="6368"/>
              </a:lnSpc>
              <a:buFont typeface="Arial"/>
              <a:buChar char="•"/>
            </a:pPr>
            <a:r>
              <a:rPr lang="en-US" sz="4548">
                <a:solidFill>
                  <a:srgbClr val="545454"/>
                </a:solidFill>
                <a:latin typeface="可画刀剑如梦"/>
              </a:rPr>
              <a:t>Misc</a:t>
            </a:r>
          </a:p>
          <a:p>
            <a:pPr marL="982116" lvl="1" indent="-491058">
              <a:lnSpc>
                <a:spcPts val="6368"/>
              </a:lnSpc>
              <a:buFont typeface="Arial"/>
              <a:buChar char="•"/>
            </a:pPr>
            <a:r>
              <a:rPr lang="en-US" sz="4548">
                <a:solidFill>
                  <a:srgbClr val="545454"/>
                </a:solidFill>
                <a:latin typeface="可画刀剑如梦"/>
              </a:rPr>
              <a:t>Web</a:t>
            </a:r>
          </a:p>
          <a:p>
            <a:pPr marL="982116" lvl="1" indent="-491058">
              <a:lnSpc>
                <a:spcPts val="6368"/>
              </a:lnSpc>
              <a:buFont typeface="Arial"/>
              <a:buChar char="•"/>
            </a:pPr>
            <a:r>
              <a:rPr lang="en-US" sz="4548">
                <a:solidFill>
                  <a:srgbClr val="545454"/>
                </a:solidFill>
                <a:latin typeface="可画刀剑如梦"/>
              </a:rPr>
              <a:t>Crypto</a:t>
            </a:r>
          </a:p>
          <a:p>
            <a:pPr marL="982116" lvl="1" indent="-491058">
              <a:lnSpc>
                <a:spcPts val="6368"/>
              </a:lnSpc>
              <a:buFont typeface="Arial"/>
              <a:buChar char="•"/>
            </a:pPr>
            <a:r>
              <a:rPr lang="en-US" sz="4548">
                <a:solidFill>
                  <a:srgbClr val="545454"/>
                </a:solidFill>
                <a:latin typeface="可画刀剑如梦"/>
              </a:rPr>
              <a:t>Reverse</a:t>
            </a:r>
          </a:p>
          <a:p>
            <a:pPr marL="982116" lvl="1" indent="-491058">
              <a:lnSpc>
                <a:spcPts val="6368"/>
              </a:lnSpc>
              <a:buFont typeface="Arial"/>
              <a:buChar char="•"/>
            </a:pPr>
            <a:r>
              <a:rPr lang="en-US" sz="4548">
                <a:solidFill>
                  <a:srgbClr val="545454"/>
                </a:solidFill>
                <a:latin typeface="可画刀剑如梦"/>
              </a:rPr>
              <a:t>Pwn</a:t>
            </a:r>
          </a:p>
          <a:p>
            <a:pPr>
              <a:lnSpc>
                <a:spcPts val="6368"/>
              </a:lnSpc>
              <a:spcBef>
                <a:spcPct val="0"/>
              </a:spcBef>
            </a:pPr>
            <a:r>
              <a:rPr lang="en-US" sz="4548">
                <a:solidFill>
                  <a:srgbClr val="545454"/>
                </a:solidFill>
                <a:ea typeface="可画刀剑如梦"/>
              </a:rPr>
              <a:t>（预留演示题目x）</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4EFEB"/>
        </a:solidFill>
        <a:effectLst/>
      </p:bgPr>
    </p:bg>
    <p:spTree>
      <p:nvGrpSpPr>
        <p:cNvPr id="1" name=""/>
        <p:cNvGrpSpPr/>
        <p:nvPr/>
      </p:nvGrpSpPr>
      <p:grpSpPr>
        <a:xfrm>
          <a:off x="0" y="0"/>
          <a:ext cx="0" cy="0"/>
          <a:chOff x="0" y="0"/>
          <a:chExt cx="0" cy="0"/>
        </a:xfrm>
      </p:grpSpPr>
      <p:grpSp>
        <p:nvGrpSpPr>
          <p:cNvPr id="2" name="Group 2"/>
          <p:cNvGrpSpPr/>
          <p:nvPr/>
        </p:nvGrpSpPr>
        <p:grpSpPr>
          <a:xfrm>
            <a:off x="359781" y="408594"/>
            <a:ext cx="11945465" cy="9366421"/>
            <a:chOff x="0" y="0"/>
            <a:chExt cx="3146131" cy="2466876"/>
          </a:xfrm>
        </p:grpSpPr>
        <p:sp>
          <p:nvSpPr>
            <p:cNvPr id="3" name="Freeform 3"/>
            <p:cNvSpPr/>
            <p:nvPr/>
          </p:nvSpPr>
          <p:spPr>
            <a:xfrm>
              <a:off x="0" y="0"/>
              <a:ext cx="3146131" cy="2466876"/>
            </a:xfrm>
            <a:custGeom>
              <a:avLst/>
              <a:gdLst/>
              <a:ahLst/>
              <a:cxnLst/>
              <a:rect l="l" t="t" r="r" b="b"/>
              <a:pathLst>
                <a:path w="3146131" h="2466876">
                  <a:moveTo>
                    <a:pt x="33053" y="0"/>
                  </a:moveTo>
                  <a:lnTo>
                    <a:pt x="3113077" y="0"/>
                  </a:lnTo>
                  <a:cubicBezTo>
                    <a:pt x="3121844" y="0"/>
                    <a:pt x="3130251" y="3482"/>
                    <a:pt x="3136449" y="9681"/>
                  </a:cubicBezTo>
                  <a:cubicBezTo>
                    <a:pt x="3142648" y="15880"/>
                    <a:pt x="3146131" y="24287"/>
                    <a:pt x="3146131" y="33053"/>
                  </a:cubicBezTo>
                  <a:lnTo>
                    <a:pt x="3146131" y="2433823"/>
                  </a:lnTo>
                  <a:cubicBezTo>
                    <a:pt x="3146131" y="2442589"/>
                    <a:pt x="3142648" y="2450996"/>
                    <a:pt x="3136449" y="2457195"/>
                  </a:cubicBezTo>
                  <a:cubicBezTo>
                    <a:pt x="3130251" y="2463394"/>
                    <a:pt x="3121844" y="2466876"/>
                    <a:pt x="3113077" y="2466876"/>
                  </a:cubicBezTo>
                  <a:lnTo>
                    <a:pt x="33053" y="2466876"/>
                  </a:lnTo>
                  <a:cubicBezTo>
                    <a:pt x="24287" y="2466876"/>
                    <a:pt x="15880" y="2463394"/>
                    <a:pt x="9681" y="2457195"/>
                  </a:cubicBezTo>
                  <a:cubicBezTo>
                    <a:pt x="3482" y="2450996"/>
                    <a:pt x="0" y="2442589"/>
                    <a:pt x="0" y="2433823"/>
                  </a:cubicBezTo>
                  <a:lnTo>
                    <a:pt x="0" y="33053"/>
                  </a:lnTo>
                  <a:cubicBezTo>
                    <a:pt x="0" y="24287"/>
                    <a:pt x="3482" y="15880"/>
                    <a:pt x="9681" y="9681"/>
                  </a:cubicBezTo>
                  <a:cubicBezTo>
                    <a:pt x="15880" y="3482"/>
                    <a:pt x="24287" y="0"/>
                    <a:pt x="33053" y="0"/>
                  </a:cubicBezTo>
                  <a:close/>
                </a:path>
              </a:pathLst>
            </a:custGeom>
            <a:solidFill>
              <a:srgbClr val="FFFFFF">
                <a:alpha val="40784"/>
              </a:srgbClr>
            </a:solidFill>
          </p:spPr>
        </p:sp>
        <p:sp>
          <p:nvSpPr>
            <p:cNvPr id="4" name="TextBox 4"/>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pic>
        <p:nvPicPr>
          <p:cNvPr id="5" name="Picture 5"/>
          <p:cNvPicPr>
            <a:picLocks noChangeAspect="1"/>
          </p:cNvPicPr>
          <p:nvPr/>
        </p:nvPicPr>
        <p:blipFill>
          <a:blip r:embed="rId2"/>
          <a:srcRect/>
          <a:stretch>
            <a:fillRect/>
          </a:stretch>
        </p:blipFill>
        <p:spPr>
          <a:xfrm>
            <a:off x="12305246" y="4561821"/>
            <a:ext cx="5982754" cy="5725179"/>
          </a:xfrm>
          <a:prstGeom prst="rect">
            <a:avLst/>
          </a:prstGeom>
        </p:spPr>
      </p:pic>
      <p:sp>
        <p:nvSpPr>
          <p:cNvPr id="6" name="TextBox 6"/>
          <p:cNvSpPr txBox="1"/>
          <p:nvPr/>
        </p:nvSpPr>
        <p:spPr>
          <a:xfrm>
            <a:off x="691684" y="2022475"/>
            <a:ext cx="12414716" cy="6903300"/>
          </a:xfrm>
          <a:prstGeom prst="rect">
            <a:avLst/>
          </a:prstGeom>
        </p:spPr>
        <p:txBody>
          <a:bodyPr wrap="square" lIns="0" tIns="0" rIns="0" bIns="0" rtlCol="0" anchor="t">
            <a:spAutoFit/>
          </a:bodyPr>
          <a:lstStyle/>
          <a:p>
            <a:pPr algn="l">
              <a:lnSpc>
                <a:spcPts val="7824"/>
              </a:lnSpc>
            </a:pPr>
            <a:r>
              <a:rPr lang="en-US" sz="4548">
                <a:solidFill>
                  <a:srgbClr val="545454"/>
                </a:solidFill>
                <a:latin typeface="可画刀剑如梦"/>
              </a:rPr>
              <a:t>NSSCTF : https://www.nssctf.cn/index</a:t>
            </a:r>
          </a:p>
          <a:p>
            <a:pPr algn="l">
              <a:lnSpc>
                <a:spcPts val="7824"/>
              </a:lnSpc>
            </a:pPr>
            <a:r>
              <a:rPr lang="en-US" sz="4548">
                <a:solidFill>
                  <a:srgbClr val="545454"/>
                </a:solidFill>
                <a:latin typeface="可画刀剑如梦"/>
              </a:rPr>
              <a:t>BUUCTF : https://buuoj.cn/</a:t>
            </a:r>
          </a:p>
          <a:p>
            <a:pPr algn="l">
              <a:lnSpc>
                <a:spcPts val="7824"/>
              </a:lnSpc>
            </a:pPr>
            <a:r>
              <a:rPr lang="en-US" sz="4548">
                <a:solidFill>
                  <a:srgbClr val="545454"/>
                </a:solidFill>
                <a:latin typeface="可画刀剑如梦"/>
              </a:rPr>
              <a:t>CTFshow : https://ctf.show/</a:t>
            </a:r>
          </a:p>
          <a:p>
            <a:pPr>
              <a:lnSpc>
                <a:spcPts val="7824"/>
              </a:lnSpc>
            </a:pPr>
            <a:r>
              <a:rPr lang="en-US" sz="4548">
                <a:solidFill>
                  <a:srgbClr val="545454"/>
                </a:solidFill>
                <a:ea typeface="可画刀剑如梦"/>
              </a:rPr>
              <a:t>攻防世界 </a:t>
            </a:r>
            <a:r>
              <a:rPr lang="en-US" sz="4548">
                <a:solidFill>
                  <a:srgbClr val="545454"/>
                </a:solidFill>
                <a:latin typeface="可画刀剑如梦"/>
              </a:rPr>
              <a:t>: https://adworld.xctf.org.cn/home/index</a:t>
            </a:r>
          </a:p>
          <a:p>
            <a:pPr>
              <a:lnSpc>
                <a:spcPts val="7824"/>
              </a:lnSpc>
            </a:pPr>
            <a:r>
              <a:rPr lang="en-US" sz="4548">
                <a:solidFill>
                  <a:srgbClr val="545454"/>
                </a:solidFill>
                <a:latin typeface="可画刀剑如梦"/>
              </a:rPr>
              <a:t>青少年CTF : https://www.qsnctf.com/</a:t>
            </a:r>
          </a:p>
          <a:p>
            <a:pPr>
              <a:lnSpc>
                <a:spcPts val="7824"/>
              </a:lnSpc>
            </a:pPr>
            <a:r>
              <a:rPr lang="en-US" sz="4548">
                <a:solidFill>
                  <a:srgbClr val="545454"/>
                </a:solidFill>
                <a:latin typeface="可画刀剑如梦"/>
              </a:rPr>
              <a:t>CTFhub : https://www.ctfhub.com/#/index</a:t>
            </a:r>
          </a:p>
          <a:p>
            <a:pPr>
              <a:lnSpc>
                <a:spcPts val="7824"/>
              </a:lnSpc>
            </a:pPr>
            <a:r>
              <a:rPr lang="en-US" sz="4548">
                <a:solidFill>
                  <a:srgbClr val="545454"/>
                </a:solidFill>
                <a:latin typeface="可画刀剑如梦"/>
              </a:rPr>
              <a:t>Bugku : https://ctf.bugku.com/</a:t>
            </a:r>
          </a:p>
        </p:txBody>
      </p:sp>
      <p:sp>
        <p:nvSpPr>
          <p:cNvPr id="7" name="TextBox 7"/>
          <p:cNvSpPr txBox="1"/>
          <p:nvPr/>
        </p:nvSpPr>
        <p:spPr>
          <a:xfrm>
            <a:off x="474974" y="597991"/>
            <a:ext cx="9009608" cy="1443466"/>
          </a:xfrm>
          <a:prstGeom prst="rect">
            <a:avLst/>
          </a:prstGeom>
        </p:spPr>
        <p:txBody>
          <a:bodyPr lIns="0" tIns="0" rIns="0" bIns="0" rtlCol="0" anchor="t">
            <a:spAutoFit/>
          </a:bodyPr>
          <a:lstStyle/>
          <a:p>
            <a:pPr algn="ctr">
              <a:lnSpc>
                <a:spcPts val="11782"/>
              </a:lnSpc>
              <a:spcBef>
                <a:spcPct val="0"/>
              </a:spcBef>
            </a:pPr>
            <a:r>
              <a:rPr lang="en-US" sz="8416">
                <a:solidFill>
                  <a:srgbClr val="000000"/>
                </a:solidFill>
                <a:ea typeface="包图小白体"/>
              </a:rPr>
              <a:t>国内主流刷题平台</a:t>
            </a:r>
          </a:p>
        </p:txBody>
      </p:sp>
      <p:sp>
        <p:nvSpPr>
          <p:cNvPr id="8" name="TextBox 8"/>
          <p:cNvSpPr txBox="1"/>
          <p:nvPr/>
        </p:nvSpPr>
        <p:spPr>
          <a:xfrm>
            <a:off x="12680242" y="1267337"/>
            <a:ext cx="5232761" cy="2412300"/>
          </a:xfrm>
          <a:prstGeom prst="rect">
            <a:avLst/>
          </a:prstGeom>
        </p:spPr>
        <p:txBody>
          <a:bodyPr lIns="0" tIns="0" rIns="0" bIns="0" rtlCol="0" anchor="t">
            <a:spAutoFit/>
          </a:bodyPr>
          <a:lstStyle/>
          <a:p>
            <a:pPr>
              <a:lnSpc>
                <a:spcPts val="6368"/>
              </a:lnSpc>
              <a:spcBef>
                <a:spcPct val="0"/>
              </a:spcBef>
            </a:pPr>
            <a:r>
              <a:rPr lang="en-US" sz="4548">
                <a:solidFill>
                  <a:srgbClr val="545454"/>
                </a:solidFill>
                <a:ea typeface="可画刀剑如梦"/>
              </a:rPr>
              <a:t>探姬的友情提醒：注意给萌新们科普一下各个平台哦~</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TotalTime>
  <Words>490</Words>
  <Application>Microsoft Office PowerPoint</Application>
  <PresentationFormat>自定义</PresentationFormat>
  <Paragraphs>67</Paragraphs>
  <Slides>11</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11</vt:i4>
      </vt:variant>
    </vt:vector>
  </HeadingPairs>
  <TitlesOfParts>
    <vt:vector size="16" baseType="lpstr">
      <vt:lpstr>Arial</vt:lpstr>
      <vt:lpstr>Calibri</vt:lpstr>
      <vt:lpstr>可画刀剑如梦</vt:lpstr>
      <vt:lpstr>包图小白体</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你的段落文字</dc:title>
  <cp:lastModifiedBy>普罗格 探姬</cp:lastModifiedBy>
  <cp:revision>3</cp:revision>
  <dcterms:created xsi:type="dcterms:W3CDTF">2006-08-16T00:00:00Z</dcterms:created>
  <dcterms:modified xsi:type="dcterms:W3CDTF">2023-04-18T15:16:02Z</dcterms:modified>
  <dc:identifier>DAFgbepsops</dc:identifier>
</cp:coreProperties>
</file>

<file path=docProps/thumbnail.jpeg>
</file>